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81" r:id="rId2"/>
    <p:sldId id="382" r:id="rId3"/>
    <p:sldId id="383" r:id="rId4"/>
    <p:sldId id="270" r:id="rId5"/>
    <p:sldId id="261" r:id="rId6"/>
    <p:sldId id="260" r:id="rId7"/>
    <p:sldId id="262" r:id="rId8"/>
    <p:sldId id="263" r:id="rId9"/>
    <p:sldId id="271" r:id="rId10"/>
    <p:sldId id="272" r:id="rId11"/>
    <p:sldId id="273" r:id="rId12"/>
    <p:sldId id="256" r:id="rId13"/>
    <p:sldId id="264" r:id="rId14"/>
    <p:sldId id="265" r:id="rId15"/>
    <p:sldId id="385" r:id="rId16"/>
    <p:sldId id="257" r:id="rId17"/>
    <p:sldId id="384" r:id="rId18"/>
    <p:sldId id="269" r:id="rId19"/>
    <p:sldId id="258" r:id="rId20"/>
    <p:sldId id="267" r:id="rId21"/>
    <p:sldId id="259" r:id="rId22"/>
    <p:sldId id="3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2"/>
    <p:restoredTop sz="90890"/>
  </p:normalViewPr>
  <p:slideViewPr>
    <p:cSldViewPr snapToGrid="0">
      <p:cViewPr varScale="1">
        <p:scale>
          <a:sx n="67" d="100"/>
          <a:sy n="67" d="100"/>
        </p:scale>
        <p:origin x="141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484E3-E8C1-DA47-9216-DDE274C785A3}"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B01D7-7154-E949-8B5C-A025B698605B}" type="slidenum">
              <a:rPr lang="en-US" smtClean="0"/>
              <a:t>‹#›</a:t>
            </a:fld>
            <a:endParaRPr lang="en-US"/>
          </a:p>
        </p:txBody>
      </p:sp>
    </p:spTree>
    <p:extLst>
      <p:ext uri="{BB962C8B-B14F-4D97-AF65-F5344CB8AC3E}">
        <p14:creationId xmlns:p14="http://schemas.microsoft.com/office/powerpoint/2010/main" val="138260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oadc.maps.arcgis.com/apps/webappviewer/index.html?id=5a3b9976bd7749a3bff44b2a1016ffc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pPr/>
              <a:t>2</a:t>
            </a:fld>
            <a:endParaRPr lang="en-US"/>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Online map - Online Map - </a:t>
            </a:r>
            <a:r>
              <a:rPr lang="en-US" dirty="0">
                <a:hlinkClick r:id="rId3"/>
              </a:rPr>
              <a:t>https://soadc.maps.arcgis.com/apps/webappviewer/index.html?id=5a3b9976bd7749a3bff44b2a1016ffc4</a:t>
            </a:r>
            <a:endParaRPr lang="en-US" dirty="0"/>
          </a:p>
          <a:p>
            <a:r>
              <a:rPr lang="en-US" dirty="0"/>
              <a:t>Surface flooding areas</a:t>
            </a:r>
          </a:p>
        </p:txBody>
      </p:sp>
      <p:sp>
        <p:nvSpPr>
          <p:cNvPr id="4" name="Slide Number Placeholder 3"/>
          <p:cNvSpPr>
            <a:spLocks noGrp="1"/>
          </p:cNvSpPr>
          <p:nvPr>
            <p:ph type="sldNum" sz="quarter" idx="5"/>
          </p:nvPr>
        </p:nvSpPr>
        <p:spPr/>
        <p:txBody>
          <a:bodyPr/>
          <a:lstStyle/>
          <a:p>
            <a:fld id="{000B01D7-7154-E949-8B5C-A025B698605B}" type="slidenum">
              <a:rPr lang="en-US" smtClean="0"/>
              <a:t>16</a:t>
            </a:fld>
            <a:endParaRPr lang="en-US"/>
          </a:p>
        </p:txBody>
      </p:sp>
    </p:spTree>
    <p:extLst>
      <p:ext uri="{BB962C8B-B14F-4D97-AF65-F5344CB8AC3E}">
        <p14:creationId xmlns:p14="http://schemas.microsoft.com/office/powerpoint/2010/main" val="2643456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separate sites that have been selected.</a:t>
            </a:r>
          </a:p>
          <a:p>
            <a:r>
              <a:rPr lang="en-US" dirty="0"/>
              <a:t>The different shades of green indicate areas of ecological interest including </a:t>
            </a:r>
            <a:r>
              <a:rPr lang="en-US" dirty="0" err="1"/>
              <a:t>bearley</a:t>
            </a:r>
            <a:r>
              <a:rPr lang="en-US" dirty="0"/>
              <a:t> bushes which is SSI (site if special scientific interest)</a:t>
            </a:r>
          </a:p>
          <a:p>
            <a:r>
              <a:rPr lang="en-US" dirty="0"/>
              <a:t>you can see the near </a:t>
            </a:r>
            <a:r>
              <a:rPr lang="en-US" dirty="0" err="1"/>
              <a:t>st</a:t>
            </a:r>
            <a:r>
              <a:rPr lang="en-US" dirty="0"/>
              <a:t> </a:t>
            </a:r>
            <a:r>
              <a:rPr lang="en-US" dirty="0" err="1"/>
              <a:t>mary</a:t>
            </a:r>
            <a:r>
              <a:rPr lang="en-US" dirty="0"/>
              <a:t> church  is a conservation areas</a:t>
            </a:r>
          </a:p>
        </p:txBody>
      </p:sp>
      <p:sp>
        <p:nvSpPr>
          <p:cNvPr id="4" name="Slide Number Placeholder 3"/>
          <p:cNvSpPr>
            <a:spLocks noGrp="1"/>
          </p:cNvSpPr>
          <p:nvPr>
            <p:ph type="sldNum" sz="quarter" idx="5"/>
          </p:nvPr>
        </p:nvSpPr>
        <p:spPr/>
        <p:txBody>
          <a:bodyPr/>
          <a:lstStyle/>
          <a:p>
            <a:fld id="{000B01D7-7154-E949-8B5C-A025B698605B}" type="slidenum">
              <a:rPr lang="en-US" smtClean="0"/>
              <a:t>17</a:t>
            </a:fld>
            <a:endParaRPr lang="en-US"/>
          </a:p>
        </p:txBody>
      </p:sp>
    </p:spTree>
    <p:extLst>
      <p:ext uri="{BB962C8B-B14F-4D97-AF65-F5344CB8AC3E}">
        <p14:creationId xmlns:p14="http://schemas.microsoft.com/office/powerpoint/2010/main" val="118218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site has been access for suitability  (against all of the 879 sites put forward)</a:t>
            </a:r>
          </a:p>
          <a:p>
            <a:r>
              <a:rPr lang="en-US" dirty="0"/>
              <a:t>Overall score (note lower is better)</a:t>
            </a:r>
          </a:p>
        </p:txBody>
      </p:sp>
      <p:sp>
        <p:nvSpPr>
          <p:cNvPr id="4" name="Slide Number Placeholder 3"/>
          <p:cNvSpPr>
            <a:spLocks noGrp="1"/>
          </p:cNvSpPr>
          <p:nvPr>
            <p:ph type="sldNum" sz="quarter" idx="5"/>
          </p:nvPr>
        </p:nvSpPr>
        <p:spPr/>
        <p:txBody>
          <a:bodyPr/>
          <a:lstStyle/>
          <a:p>
            <a:fld id="{000B01D7-7154-E949-8B5C-A025B698605B}" type="slidenum">
              <a:rPr lang="en-US" smtClean="0"/>
              <a:t>18</a:t>
            </a:fld>
            <a:endParaRPr lang="en-US"/>
          </a:p>
        </p:txBody>
      </p:sp>
    </p:spTree>
    <p:extLst>
      <p:ext uri="{BB962C8B-B14F-4D97-AF65-F5344CB8AC3E}">
        <p14:creationId xmlns:p14="http://schemas.microsoft.com/office/powerpoint/2010/main" val="369996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 how is this being allowed on Green belt land</a:t>
            </a:r>
          </a:p>
        </p:txBody>
      </p:sp>
      <p:sp>
        <p:nvSpPr>
          <p:cNvPr id="4" name="Slide Number Placeholder 3"/>
          <p:cNvSpPr>
            <a:spLocks noGrp="1"/>
          </p:cNvSpPr>
          <p:nvPr>
            <p:ph type="sldNum" sz="quarter" idx="5"/>
          </p:nvPr>
        </p:nvSpPr>
        <p:spPr/>
        <p:txBody>
          <a:bodyPr/>
          <a:lstStyle/>
          <a:p>
            <a:fld id="{000B01D7-7154-E949-8B5C-A025B698605B}" type="slidenum">
              <a:rPr lang="en-US" smtClean="0"/>
              <a:t>19</a:t>
            </a:fld>
            <a:endParaRPr lang="en-US"/>
          </a:p>
        </p:txBody>
      </p:sp>
    </p:spTree>
    <p:extLst>
      <p:ext uri="{BB962C8B-B14F-4D97-AF65-F5344CB8AC3E}">
        <p14:creationId xmlns:p14="http://schemas.microsoft.com/office/powerpoint/2010/main" val="362473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spcAft>
                <a:spcPts val="750"/>
              </a:spcAft>
            </a:pPr>
            <a:r>
              <a:rPr lang="en-GB" b="0" dirty="0">
                <a:effectLst/>
              </a:rPr>
              <a:t>A weak contribution to a Green Belt is when a site does not perform well in one or more of the Green Belt's purposes. This could be due to a number of factors, including: </a:t>
            </a:r>
          </a:p>
          <a:p>
            <a:pPr fontAlgn="ctr">
              <a:spcBef>
                <a:spcPts val="750"/>
              </a:spcBef>
              <a:spcAft>
                <a:spcPts val="600"/>
              </a:spcAft>
              <a:buFont typeface="Arial" panose="020B0604020202020204" pitchFamily="34" charset="0"/>
              <a:buChar char="•"/>
            </a:pPr>
            <a:r>
              <a:rPr lang="en-GB" b="1" dirty="0">
                <a:effectLst/>
              </a:rPr>
              <a:t>Location</a:t>
            </a:r>
            <a:r>
              <a:rPr lang="en-GB" dirty="0">
                <a:effectLst/>
              </a:rPr>
              <a:t>: The site is remote from urban areas, or is not near a historic town </a:t>
            </a:r>
          </a:p>
          <a:p>
            <a:pPr fontAlgn="ctr">
              <a:spcBef>
                <a:spcPts val="750"/>
              </a:spcBef>
              <a:spcAft>
                <a:spcPts val="600"/>
              </a:spcAft>
              <a:buFont typeface="Arial" panose="020B0604020202020204" pitchFamily="34" charset="0"/>
              <a:buChar char="•"/>
            </a:pPr>
            <a:r>
              <a:rPr lang="en-GB" b="1" dirty="0">
                <a:effectLst/>
              </a:rPr>
              <a:t>Size</a:t>
            </a:r>
            <a:r>
              <a:rPr lang="en-GB" dirty="0">
                <a:effectLst/>
              </a:rPr>
              <a:t>: The site is too small to make a significant contribution </a:t>
            </a:r>
          </a:p>
          <a:p>
            <a:pPr fontAlgn="ctr">
              <a:spcBef>
                <a:spcPts val="750"/>
              </a:spcBef>
              <a:spcAft>
                <a:spcPts val="600"/>
              </a:spcAft>
              <a:buFont typeface="Arial" panose="020B0604020202020204" pitchFamily="34" charset="0"/>
              <a:buChar char="•"/>
            </a:pPr>
            <a:r>
              <a:rPr lang="en-GB" b="1" dirty="0">
                <a:effectLst/>
              </a:rPr>
              <a:t>Infrastructure</a:t>
            </a:r>
            <a:r>
              <a:rPr lang="en-GB" dirty="0">
                <a:effectLst/>
              </a:rPr>
              <a:t>: The site lacks infrastructure, such as roads or power lines </a:t>
            </a:r>
          </a:p>
          <a:p>
            <a:pPr fontAlgn="ctr">
              <a:spcBef>
                <a:spcPts val="750"/>
              </a:spcBef>
              <a:spcAft>
                <a:spcPts val="600"/>
              </a:spcAft>
              <a:buFont typeface="Arial" panose="020B0604020202020204" pitchFamily="34" charset="0"/>
              <a:buChar char="•"/>
            </a:pPr>
            <a:r>
              <a:rPr lang="en-GB" b="1" dirty="0">
                <a:effectLst/>
              </a:rPr>
              <a:t>Alignment with regeneration goals</a:t>
            </a:r>
            <a:r>
              <a:rPr lang="en-GB" dirty="0">
                <a:effectLst/>
              </a:rPr>
              <a:t>: The site doesn't align with local plans for urban regeneration </a:t>
            </a:r>
          </a:p>
          <a:p>
            <a:pPr fontAlgn="ctr">
              <a:spcBef>
                <a:spcPts val="750"/>
              </a:spcBef>
              <a:spcAft>
                <a:spcPts val="1500"/>
              </a:spcAft>
              <a:buFont typeface="Arial" panose="020B0604020202020204" pitchFamily="34" charset="0"/>
              <a:buChar char="•"/>
            </a:pPr>
            <a:r>
              <a:rPr lang="en-GB" b="1" dirty="0">
                <a:effectLst/>
              </a:rPr>
              <a:t>Potential for redevelopment</a:t>
            </a:r>
            <a:r>
              <a:rPr lang="en-GB" dirty="0">
                <a:effectLst/>
              </a:rPr>
              <a:t>: The site has low potential for redevelopment due to its size, location, or lack of infrastructure </a:t>
            </a:r>
          </a:p>
          <a:p>
            <a:br>
              <a:rPr lang="en-GB" dirty="0"/>
            </a:br>
            <a:endParaRPr lang="en-US" dirty="0"/>
          </a:p>
        </p:txBody>
      </p:sp>
      <p:sp>
        <p:nvSpPr>
          <p:cNvPr id="4" name="Slide Number Placeholder 3"/>
          <p:cNvSpPr>
            <a:spLocks noGrp="1"/>
          </p:cNvSpPr>
          <p:nvPr>
            <p:ph type="sldNum" sz="quarter" idx="5"/>
          </p:nvPr>
        </p:nvSpPr>
        <p:spPr/>
        <p:txBody>
          <a:bodyPr/>
          <a:lstStyle/>
          <a:p>
            <a:fld id="{000B01D7-7154-E949-8B5C-A025B698605B}" type="slidenum">
              <a:rPr lang="en-US" smtClean="0"/>
              <a:t>20</a:t>
            </a:fld>
            <a:endParaRPr lang="en-US"/>
          </a:p>
        </p:txBody>
      </p:sp>
    </p:spTree>
    <p:extLst>
      <p:ext uri="{BB962C8B-B14F-4D97-AF65-F5344CB8AC3E}">
        <p14:creationId xmlns:p14="http://schemas.microsoft.com/office/powerpoint/2010/main" val="44102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points to notes regarding the BW site.</a:t>
            </a:r>
          </a:p>
        </p:txBody>
      </p:sp>
      <p:sp>
        <p:nvSpPr>
          <p:cNvPr id="4" name="Slide Number Placeholder 3"/>
          <p:cNvSpPr>
            <a:spLocks noGrp="1"/>
          </p:cNvSpPr>
          <p:nvPr>
            <p:ph type="sldNum" sz="quarter" idx="5"/>
          </p:nvPr>
        </p:nvSpPr>
        <p:spPr/>
        <p:txBody>
          <a:bodyPr/>
          <a:lstStyle/>
          <a:p>
            <a:fld id="{000B01D7-7154-E949-8B5C-A025B698605B}" type="slidenum">
              <a:rPr lang="en-US" smtClean="0"/>
              <a:t>21</a:t>
            </a:fld>
            <a:endParaRPr lang="en-US"/>
          </a:p>
        </p:txBody>
      </p:sp>
    </p:spTree>
    <p:extLst>
      <p:ext uri="{BB962C8B-B14F-4D97-AF65-F5344CB8AC3E}">
        <p14:creationId xmlns:p14="http://schemas.microsoft.com/office/powerpoint/2010/main" val="1903411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99C7-DA33-D548-9209-EB7E4F6154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5CD9CF8-E91C-700F-0449-DA69DA4458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3CE47D-A18B-4988-F3D6-78238F5D6DDB}"/>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C5C806AE-6605-C724-DDF0-6C493D07C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9C08A-E867-2919-582B-637AF27BECB3}"/>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375940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2F94-1A71-70BA-C78C-0607C7827D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50198E-8DDB-02B0-FF1B-68E667B5116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30BBBA-A24C-1A0A-9845-B4770525F957}"/>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2A9312D2-2F5F-2AA3-758E-46BB1AF1A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73E7C-9610-5B80-9F85-6CC88DC7E08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62383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AC418-2A65-52C1-F18D-78629C438B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C50FD7-3D24-0B0D-E402-EA2AB39154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5534C2-36B1-6E9B-8423-5DBEBA9DCF74}"/>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60C13845-0427-B824-CBFC-529381AAF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9B6D0-6F84-27D1-7248-853590C19131}"/>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402158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9E52-1BD6-4810-80B1-AE05069060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F2142F-0984-C755-45BA-042A6CA228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A6015D-F372-F5C3-BDE7-1C1C5B27469D}"/>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A2BBECD5-4E99-C4B2-C3FF-F1F4F8913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2EF78-1674-01C0-BB09-0014248F2BCB}"/>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3615210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19B0-122C-615F-FDD1-F30DE02A59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5BDFE8-FE84-DAA6-71F0-EA0FCC5D6D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50E936-79AC-2435-060D-9C83C356128E}"/>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F576CBE6-55D8-55F1-BD2D-8F77D46C6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02E11-58C1-F455-1709-BA43706ED3D5}"/>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71589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29D1-CE99-465F-E0E9-66A8F58BDA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CEFFF40-92E1-B19B-8E6E-E8A3D807B3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18883A-7B34-ED41-63B4-BC610C777B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2B754C8-59EF-2DCF-AF41-34F5BDC3E649}"/>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6" name="Footer Placeholder 5">
            <a:extLst>
              <a:ext uri="{FF2B5EF4-FFF2-40B4-BE49-F238E27FC236}">
                <a16:creationId xmlns:a16="http://schemas.microsoft.com/office/drawing/2014/main" id="{DACF12CE-0387-7359-C25C-2DBD45E77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A02DD-D0CA-0A2C-F475-DF5D6422C2CB}"/>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6775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22F8-F3D6-F203-D71B-BDAA197F27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DBB958-B426-1DC8-09FD-D3C495BFE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96D712-4776-5CAA-32DB-0B28D689FF4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7898AAA-D120-5C34-8274-205788C90F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B05028-3A90-E7B7-882A-C16F3C110A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E61FCDF-5B01-F325-6AD4-D8910A9BAA57}"/>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8" name="Footer Placeholder 7">
            <a:extLst>
              <a:ext uri="{FF2B5EF4-FFF2-40B4-BE49-F238E27FC236}">
                <a16:creationId xmlns:a16="http://schemas.microsoft.com/office/drawing/2014/main" id="{D7355094-D510-14A7-E157-C62493FB80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D5EBE-1C8D-E291-7894-825254CAB052}"/>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105187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90-92CD-7811-919B-CB15C36303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2B0D2B9-5BCA-D2C7-A5E6-942153B2913B}"/>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4" name="Footer Placeholder 3">
            <a:extLst>
              <a:ext uri="{FF2B5EF4-FFF2-40B4-BE49-F238E27FC236}">
                <a16:creationId xmlns:a16="http://schemas.microsoft.com/office/drawing/2014/main" id="{EBB4BE76-BAB5-CCFC-6FD2-511E98A49C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952D0-0297-BA85-37A9-9FE2189E6E6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1705010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04F634-ACD1-7B15-FBD0-34297B262F03}"/>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3" name="Footer Placeholder 2">
            <a:extLst>
              <a:ext uri="{FF2B5EF4-FFF2-40B4-BE49-F238E27FC236}">
                <a16:creationId xmlns:a16="http://schemas.microsoft.com/office/drawing/2014/main" id="{F17ADFB0-3DBB-CC92-7318-7547E8B31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EF45A-6CED-3D16-567D-C5B5C54B2B92}"/>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51755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F61F-B91D-BC67-1919-79AC39E522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5FE7C7-003A-C964-82C3-1F07D76BC1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D6281F-B9DD-2788-E2F8-D3B02BE79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F4D724-8C3A-71BF-C480-609B4EC75611}"/>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6" name="Footer Placeholder 5">
            <a:extLst>
              <a:ext uri="{FF2B5EF4-FFF2-40B4-BE49-F238E27FC236}">
                <a16:creationId xmlns:a16="http://schemas.microsoft.com/office/drawing/2014/main" id="{219F1375-7749-089F-6F0D-2FA90D54E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AC4E1-8FCA-C690-8B78-F040645F657D}"/>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8186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9051-FB4B-2DEA-3D53-E6EA8B7E85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1809BC-1F18-BBE6-5F53-325556F87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06B7DE-3844-8DC3-8C93-C8F2770D8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31234C-2B71-153A-F653-15C0149D0399}"/>
              </a:ext>
            </a:extLst>
          </p:cNvPr>
          <p:cNvSpPr>
            <a:spLocks noGrp="1"/>
          </p:cNvSpPr>
          <p:nvPr>
            <p:ph type="dt" sz="half" idx="10"/>
          </p:nvPr>
        </p:nvSpPr>
        <p:spPr/>
        <p:txBody>
          <a:bodyPr/>
          <a:lstStyle/>
          <a:p>
            <a:fld id="{D91A8753-BBBA-714D-87BA-8F41BE670B39}" type="datetimeFigureOut">
              <a:rPr lang="en-US" smtClean="0"/>
              <a:t>1/25/2025</a:t>
            </a:fld>
            <a:endParaRPr lang="en-US"/>
          </a:p>
        </p:txBody>
      </p:sp>
      <p:sp>
        <p:nvSpPr>
          <p:cNvPr id="6" name="Footer Placeholder 5">
            <a:extLst>
              <a:ext uri="{FF2B5EF4-FFF2-40B4-BE49-F238E27FC236}">
                <a16:creationId xmlns:a16="http://schemas.microsoft.com/office/drawing/2014/main" id="{78E2FF5E-59C7-8608-998C-C4A0AD282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41734-65A5-F1D5-60DE-C9C7B73B3AC6}"/>
              </a:ext>
            </a:extLst>
          </p:cNvPr>
          <p:cNvSpPr>
            <a:spLocks noGrp="1"/>
          </p:cNvSpPr>
          <p:nvPr>
            <p:ph type="sldNum" sz="quarter" idx="12"/>
          </p:nvPr>
        </p:nvSpPr>
        <p:spPr/>
        <p:txBody>
          <a:bodyPr/>
          <a:lstStyle/>
          <a:p>
            <a:fld id="{844E6C34-B2D8-C341-8481-10D5F51D41E7}" type="slidenum">
              <a:rPr lang="en-US" smtClean="0"/>
              <a:t>‹#›</a:t>
            </a:fld>
            <a:endParaRPr lang="en-US"/>
          </a:p>
        </p:txBody>
      </p:sp>
    </p:spTree>
    <p:extLst>
      <p:ext uri="{BB962C8B-B14F-4D97-AF65-F5344CB8AC3E}">
        <p14:creationId xmlns:p14="http://schemas.microsoft.com/office/powerpoint/2010/main" val="220628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1AC6D-F0CE-A87C-6172-F7BDF339A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A572B2-405D-8CA6-1E01-BDBFF9F54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209776-92C3-6FC0-537F-70F77BB42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1A8753-BBBA-714D-87BA-8F41BE670B39}" type="datetimeFigureOut">
              <a:rPr lang="en-US" smtClean="0"/>
              <a:t>1/25/2025</a:t>
            </a:fld>
            <a:endParaRPr lang="en-US"/>
          </a:p>
        </p:txBody>
      </p:sp>
      <p:sp>
        <p:nvSpPr>
          <p:cNvPr id="5" name="Footer Placeholder 4">
            <a:extLst>
              <a:ext uri="{FF2B5EF4-FFF2-40B4-BE49-F238E27FC236}">
                <a16:creationId xmlns:a16="http://schemas.microsoft.com/office/drawing/2014/main" id="{774C8B0C-0455-806C-AF72-E2F3D886F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FF8A3A-479A-7A8B-03B9-110C48D8FA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4E6C34-B2D8-C341-8481-10D5F51D41E7}" type="slidenum">
              <a:rPr lang="en-US" smtClean="0"/>
              <a:t>‹#›</a:t>
            </a:fld>
            <a:endParaRPr lang="en-US"/>
          </a:p>
        </p:txBody>
      </p:sp>
    </p:spTree>
    <p:extLst>
      <p:ext uri="{BB962C8B-B14F-4D97-AF65-F5344CB8AC3E}">
        <p14:creationId xmlns:p14="http://schemas.microsoft.com/office/powerpoint/2010/main" val="613190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oadc.maps.arcgis.com/apps/webappviewer/index.html?id=5a3b9976bd7749a3bff44b2a1016ffc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oadc.maps.arcgis.com/apps/webappviewer/index.html?id=5a3b9976bd7749a3bff44b2a1016ffc4"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schabell.org/2019/08/5-questions-everyones-asking-about-microservices-question1.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135A6-AAE4-4588-92EF-C13326153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
            <a:ext cx="4572001" cy="2663927"/>
          </a:xfrm>
          <a:prstGeom prst="rect">
            <a:avLst/>
          </a:prstGeom>
        </p:spPr>
      </p:pic>
      <p:pic>
        <p:nvPicPr>
          <p:cNvPr id="6" name="Picture 5">
            <a:extLst>
              <a:ext uri="{FF2B5EF4-FFF2-40B4-BE49-F238E27FC236}">
                <a16:creationId xmlns:a16="http://schemas.microsoft.com/office/drawing/2014/main" id="{452B825B-5EB1-4806-B5E1-EF68AB7E2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712" y="-48286"/>
            <a:ext cx="4581216" cy="2663927"/>
          </a:xfrm>
          <a:prstGeom prst="rect">
            <a:avLst/>
          </a:prstGeom>
        </p:spPr>
      </p:pic>
      <p:pic>
        <p:nvPicPr>
          <p:cNvPr id="8" name="Picture 7">
            <a:extLst>
              <a:ext uri="{FF2B5EF4-FFF2-40B4-BE49-F238E27FC236}">
                <a16:creationId xmlns:a16="http://schemas.microsoft.com/office/drawing/2014/main" id="{18174375-15ED-4AB0-A716-33E3FD5E806C}"/>
              </a:ext>
            </a:extLst>
          </p:cNvPr>
          <p:cNvPicPr>
            <a:picLocks noChangeAspect="1"/>
          </p:cNvPicPr>
          <p:nvPr/>
        </p:nvPicPr>
        <p:blipFill>
          <a:blip r:embed="rId4" cstate="print"/>
          <a:stretch>
            <a:fillRect/>
          </a:stretch>
        </p:blipFill>
        <p:spPr>
          <a:xfrm>
            <a:off x="6092928" y="3996814"/>
            <a:ext cx="4568928" cy="2861187"/>
          </a:xfrm>
          <a:prstGeom prst="rect">
            <a:avLst/>
          </a:prstGeom>
        </p:spPr>
      </p:pic>
      <p:pic>
        <p:nvPicPr>
          <p:cNvPr id="10" name="Picture 9">
            <a:extLst>
              <a:ext uri="{FF2B5EF4-FFF2-40B4-BE49-F238E27FC236}">
                <a16:creationId xmlns:a16="http://schemas.microsoft.com/office/drawing/2014/main" id="{73CBA649-809E-432B-8D5A-207F16007F51}"/>
              </a:ext>
            </a:extLst>
          </p:cNvPr>
          <p:cNvPicPr>
            <a:picLocks noChangeAspect="1"/>
          </p:cNvPicPr>
          <p:nvPr/>
        </p:nvPicPr>
        <p:blipFill>
          <a:blip r:embed="rId5" cstate="print"/>
          <a:stretch>
            <a:fillRect/>
          </a:stretch>
        </p:blipFill>
        <p:spPr>
          <a:xfrm>
            <a:off x="1520928" y="2616566"/>
            <a:ext cx="4572001" cy="1380247"/>
          </a:xfrm>
          <a:prstGeom prst="rect">
            <a:avLst/>
          </a:prstGeom>
        </p:spPr>
      </p:pic>
      <p:pic>
        <p:nvPicPr>
          <p:cNvPr id="12" name="Picture 11">
            <a:extLst>
              <a:ext uri="{FF2B5EF4-FFF2-40B4-BE49-F238E27FC236}">
                <a16:creationId xmlns:a16="http://schemas.microsoft.com/office/drawing/2014/main" id="{393ABFF0-294A-43D3-AD49-3196B4A1B857}"/>
              </a:ext>
            </a:extLst>
          </p:cNvPr>
          <p:cNvPicPr>
            <a:picLocks noChangeAspect="1"/>
          </p:cNvPicPr>
          <p:nvPr/>
        </p:nvPicPr>
        <p:blipFill>
          <a:blip r:embed="rId6" cstate="print"/>
          <a:stretch>
            <a:fillRect/>
          </a:stretch>
        </p:blipFill>
        <p:spPr>
          <a:xfrm>
            <a:off x="6474556" y="2663926"/>
            <a:ext cx="4193445" cy="1332886"/>
          </a:xfrm>
          <a:prstGeom prst="rect">
            <a:avLst/>
          </a:prstGeom>
        </p:spPr>
      </p:pic>
      <p:pic>
        <p:nvPicPr>
          <p:cNvPr id="15" name="Picture 14">
            <a:extLst>
              <a:ext uri="{FF2B5EF4-FFF2-40B4-BE49-F238E27FC236}">
                <a16:creationId xmlns:a16="http://schemas.microsoft.com/office/drawing/2014/main" id="{77433322-CB47-4CB9-9710-AEA277A5D5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3996812"/>
            <a:ext cx="4568928" cy="2861189"/>
          </a:xfrm>
          <a:prstGeom prst="rect">
            <a:avLst/>
          </a:prstGeom>
        </p:spPr>
      </p:pic>
      <p:pic>
        <p:nvPicPr>
          <p:cNvPr id="7" name="Picture 6">
            <a:extLst>
              <a:ext uri="{FF2B5EF4-FFF2-40B4-BE49-F238E27FC236}">
                <a16:creationId xmlns:a16="http://schemas.microsoft.com/office/drawing/2014/main" id="{811C68B9-7947-4972-964C-E9D0B8B84DD3}"/>
              </a:ext>
            </a:extLst>
          </p:cNvPr>
          <p:cNvPicPr>
            <a:picLocks noChangeAspect="1"/>
          </p:cNvPicPr>
          <p:nvPr/>
        </p:nvPicPr>
        <p:blipFill>
          <a:blip r:embed="rId8" cstate="print"/>
          <a:stretch>
            <a:fillRect/>
          </a:stretch>
        </p:blipFill>
        <p:spPr>
          <a:xfrm>
            <a:off x="4209121" y="1784553"/>
            <a:ext cx="3392130" cy="3392130"/>
          </a:xfrm>
          <a:prstGeom prst="rect">
            <a:avLst/>
          </a:prstGeom>
        </p:spPr>
      </p:pic>
    </p:spTree>
    <p:extLst>
      <p:ext uri="{BB962C8B-B14F-4D97-AF65-F5344CB8AC3E}">
        <p14:creationId xmlns:p14="http://schemas.microsoft.com/office/powerpoint/2010/main" val="325277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F26C1-3ADA-F0CA-53DD-522697116EEA}"/>
              </a:ext>
            </a:extLst>
          </p:cNvPr>
          <p:cNvPicPr>
            <a:picLocks noChangeAspect="1"/>
          </p:cNvPicPr>
          <p:nvPr/>
        </p:nvPicPr>
        <p:blipFill>
          <a:blip r:embed="rId2"/>
          <a:stretch>
            <a:fillRect/>
          </a:stretch>
        </p:blipFill>
        <p:spPr>
          <a:xfrm>
            <a:off x="3545977" y="-103222"/>
            <a:ext cx="4805543" cy="6961221"/>
          </a:xfrm>
          <a:prstGeom prst="rect">
            <a:avLst/>
          </a:prstGeom>
        </p:spPr>
      </p:pic>
    </p:spTree>
    <p:extLst>
      <p:ext uri="{BB962C8B-B14F-4D97-AF65-F5344CB8AC3E}">
        <p14:creationId xmlns:p14="http://schemas.microsoft.com/office/powerpoint/2010/main" val="214322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06634E-C7EE-CF98-A2F3-CC491D55E5C9}"/>
              </a:ext>
            </a:extLst>
          </p:cNvPr>
          <p:cNvPicPr>
            <a:picLocks noChangeAspect="1"/>
          </p:cNvPicPr>
          <p:nvPr/>
        </p:nvPicPr>
        <p:blipFill>
          <a:blip r:embed="rId2"/>
          <a:stretch>
            <a:fillRect/>
          </a:stretch>
        </p:blipFill>
        <p:spPr>
          <a:xfrm>
            <a:off x="181655" y="487681"/>
            <a:ext cx="11509651" cy="3625838"/>
          </a:xfrm>
          <a:prstGeom prst="rect">
            <a:avLst/>
          </a:prstGeom>
        </p:spPr>
      </p:pic>
      <p:pic>
        <p:nvPicPr>
          <p:cNvPr id="7" name="Picture 6">
            <a:extLst>
              <a:ext uri="{FF2B5EF4-FFF2-40B4-BE49-F238E27FC236}">
                <a16:creationId xmlns:a16="http://schemas.microsoft.com/office/drawing/2014/main" id="{54647DE4-6D2A-3FF9-749F-6AE6DACFF47F}"/>
              </a:ext>
            </a:extLst>
          </p:cNvPr>
          <p:cNvPicPr>
            <a:picLocks noChangeAspect="1"/>
          </p:cNvPicPr>
          <p:nvPr/>
        </p:nvPicPr>
        <p:blipFill>
          <a:blip r:embed="rId3"/>
          <a:stretch>
            <a:fillRect/>
          </a:stretch>
        </p:blipFill>
        <p:spPr>
          <a:xfrm>
            <a:off x="897898" y="5088879"/>
            <a:ext cx="10077163" cy="864881"/>
          </a:xfrm>
          <a:prstGeom prst="rect">
            <a:avLst/>
          </a:prstGeom>
        </p:spPr>
      </p:pic>
    </p:spTree>
    <p:extLst>
      <p:ext uri="{BB962C8B-B14F-4D97-AF65-F5344CB8AC3E}">
        <p14:creationId xmlns:p14="http://schemas.microsoft.com/office/powerpoint/2010/main" val="8870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05ADA-BBCC-6792-D4B9-16218749D69D}"/>
              </a:ext>
            </a:extLst>
          </p:cNvPr>
          <p:cNvPicPr>
            <a:picLocks noChangeAspect="1"/>
          </p:cNvPicPr>
          <p:nvPr/>
        </p:nvPicPr>
        <p:blipFill>
          <a:blip r:embed="rId2"/>
          <a:stretch>
            <a:fillRect/>
          </a:stretch>
        </p:blipFill>
        <p:spPr>
          <a:xfrm>
            <a:off x="1188720" y="0"/>
            <a:ext cx="9987280" cy="6415030"/>
          </a:xfrm>
          <a:prstGeom prst="rect">
            <a:avLst/>
          </a:prstGeom>
        </p:spPr>
      </p:pic>
    </p:spTree>
    <p:extLst>
      <p:ext uri="{BB962C8B-B14F-4D97-AF65-F5344CB8AC3E}">
        <p14:creationId xmlns:p14="http://schemas.microsoft.com/office/powerpoint/2010/main" val="333333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FBEDC-F832-2CB4-C376-8B1DEBDAFA57}"/>
              </a:ext>
            </a:extLst>
          </p:cNvPr>
          <p:cNvPicPr>
            <a:picLocks noChangeAspect="1"/>
          </p:cNvPicPr>
          <p:nvPr/>
        </p:nvPicPr>
        <p:blipFill>
          <a:blip r:embed="rId2"/>
          <a:stretch>
            <a:fillRect/>
          </a:stretch>
        </p:blipFill>
        <p:spPr>
          <a:xfrm>
            <a:off x="1424762" y="0"/>
            <a:ext cx="9570720" cy="6553104"/>
          </a:xfrm>
          <a:prstGeom prst="rect">
            <a:avLst/>
          </a:prstGeom>
        </p:spPr>
      </p:pic>
    </p:spTree>
    <p:extLst>
      <p:ext uri="{BB962C8B-B14F-4D97-AF65-F5344CB8AC3E}">
        <p14:creationId xmlns:p14="http://schemas.microsoft.com/office/powerpoint/2010/main" val="335756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E2E4A-A6F6-B3EE-0263-A29F54F35985}"/>
              </a:ext>
            </a:extLst>
          </p:cNvPr>
          <p:cNvPicPr>
            <a:picLocks noChangeAspect="1"/>
          </p:cNvPicPr>
          <p:nvPr/>
        </p:nvPicPr>
        <p:blipFill>
          <a:blip r:embed="rId2"/>
          <a:stretch>
            <a:fillRect/>
          </a:stretch>
        </p:blipFill>
        <p:spPr>
          <a:xfrm>
            <a:off x="351066" y="2919513"/>
            <a:ext cx="11536134" cy="3097566"/>
          </a:xfrm>
          <a:prstGeom prst="rect">
            <a:avLst/>
          </a:prstGeom>
        </p:spPr>
      </p:pic>
      <p:sp>
        <p:nvSpPr>
          <p:cNvPr id="4" name="TextBox 3">
            <a:extLst>
              <a:ext uri="{FF2B5EF4-FFF2-40B4-BE49-F238E27FC236}">
                <a16:creationId xmlns:a16="http://schemas.microsoft.com/office/drawing/2014/main" id="{2907BD73-30DF-E969-BF9E-50646F19DBA2}"/>
              </a:ext>
            </a:extLst>
          </p:cNvPr>
          <p:cNvSpPr txBox="1"/>
          <p:nvPr/>
        </p:nvSpPr>
        <p:spPr>
          <a:xfrm>
            <a:off x="440870" y="1134835"/>
            <a:ext cx="11446329" cy="1077218"/>
          </a:xfrm>
          <a:prstGeom prst="rect">
            <a:avLst/>
          </a:prstGeom>
          <a:noFill/>
        </p:spPr>
        <p:txBody>
          <a:bodyPr wrap="square" rtlCol="0">
            <a:spAutoFit/>
          </a:bodyPr>
          <a:lstStyle/>
          <a:p>
            <a:r>
              <a:rPr lang="en-GB" sz="3200" dirty="0">
                <a:latin typeface="Verdana" panose="020B0604030504040204" pitchFamily="34" charset="0"/>
                <a:ea typeface="Verdana" panose="020B0604030504040204" pitchFamily="34" charset="0"/>
              </a:rPr>
              <a:t>My contact details are below so feel free to contact me if anything is not clear .</a:t>
            </a:r>
          </a:p>
        </p:txBody>
      </p:sp>
    </p:spTree>
    <p:extLst>
      <p:ext uri="{BB962C8B-B14F-4D97-AF65-F5344CB8AC3E}">
        <p14:creationId xmlns:p14="http://schemas.microsoft.com/office/powerpoint/2010/main" val="57628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0E33-6E1F-C613-CA19-4165BE52AA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D05A9B-71F2-D766-67D9-509096D28E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
            <a:ext cx="4572001" cy="2663927"/>
          </a:xfrm>
          <a:prstGeom prst="rect">
            <a:avLst/>
          </a:prstGeom>
        </p:spPr>
      </p:pic>
      <p:pic>
        <p:nvPicPr>
          <p:cNvPr id="6" name="Picture 5">
            <a:extLst>
              <a:ext uri="{FF2B5EF4-FFF2-40B4-BE49-F238E27FC236}">
                <a16:creationId xmlns:a16="http://schemas.microsoft.com/office/drawing/2014/main" id="{9F4A4E4C-2D58-968E-D12E-39A8653C13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712" y="-48286"/>
            <a:ext cx="4581216" cy="2663927"/>
          </a:xfrm>
          <a:prstGeom prst="rect">
            <a:avLst/>
          </a:prstGeom>
        </p:spPr>
      </p:pic>
      <p:pic>
        <p:nvPicPr>
          <p:cNvPr id="8" name="Picture 7">
            <a:extLst>
              <a:ext uri="{FF2B5EF4-FFF2-40B4-BE49-F238E27FC236}">
                <a16:creationId xmlns:a16="http://schemas.microsoft.com/office/drawing/2014/main" id="{88E8B910-0CA7-7FDC-BFD4-C503BE04576E}"/>
              </a:ext>
            </a:extLst>
          </p:cNvPr>
          <p:cNvPicPr>
            <a:picLocks noChangeAspect="1"/>
          </p:cNvPicPr>
          <p:nvPr/>
        </p:nvPicPr>
        <p:blipFill>
          <a:blip r:embed="rId4" cstate="print"/>
          <a:stretch>
            <a:fillRect/>
          </a:stretch>
        </p:blipFill>
        <p:spPr>
          <a:xfrm>
            <a:off x="6092928" y="3996814"/>
            <a:ext cx="4568928" cy="2861187"/>
          </a:xfrm>
          <a:prstGeom prst="rect">
            <a:avLst/>
          </a:prstGeom>
        </p:spPr>
      </p:pic>
      <p:pic>
        <p:nvPicPr>
          <p:cNvPr id="10" name="Picture 9">
            <a:extLst>
              <a:ext uri="{FF2B5EF4-FFF2-40B4-BE49-F238E27FC236}">
                <a16:creationId xmlns:a16="http://schemas.microsoft.com/office/drawing/2014/main" id="{E0C5D97F-3E7E-9B4A-952C-3648EC72D9F6}"/>
              </a:ext>
            </a:extLst>
          </p:cNvPr>
          <p:cNvPicPr>
            <a:picLocks noChangeAspect="1"/>
          </p:cNvPicPr>
          <p:nvPr/>
        </p:nvPicPr>
        <p:blipFill>
          <a:blip r:embed="rId5" cstate="print"/>
          <a:stretch>
            <a:fillRect/>
          </a:stretch>
        </p:blipFill>
        <p:spPr>
          <a:xfrm>
            <a:off x="1520928" y="2616566"/>
            <a:ext cx="4572001" cy="1380247"/>
          </a:xfrm>
          <a:prstGeom prst="rect">
            <a:avLst/>
          </a:prstGeom>
        </p:spPr>
      </p:pic>
      <p:pic>
        <p:nvPicPr>
          <p:cNvPr id="12" name="Picture 11">
            <a:extLst>
              <a:ext uri="{FF2B5EF4-FFF2-40B4-BE49-F238E27FC236}">
                <a16:creationId xmlns:a16="http://schemas.microsoft.com/office/drawing/2014/main" id="{C16F3857-568D-B6F6-816A-5E9A979DE319}"/>
              </a:ext>
            </a:extLst>
          </p:cNvPr>
          <p:cNvPicPr>
            <a:picLocks noChangeAspect="1"/>
          </p:cNvPicPr>
          <p:nvPr/>
        </p:nvPicPr>
        <p:blipFill>
          <a:blip r:embed="rId6" cstate="print"/>
          <a:stretch>
            <a:fillRect/>
          </a:stretch>
        </p:blipFill>
        <p:spPr>
          <a:xfrm>
            <a:off x="6474556" y="2663926"/>
            <a:ext cx="4193445" cy="1332886"/>
          </a:xfrm>
          <a:prstGeom prst="rect">
            <a:avLst/>
          </a:prstGeom>
        </p:spPr>
      </p:pic>
      <p:pic>
        <p:nvPicPr>
          <p:cNvPr id="15" name="Picture 14">
            <a:extLst>
              <a:ext uri="{FF2B5EF4-FFF2-40B4-BE49-F238E27FC236}">
                <a16:creationId xmlns:a16="http://schemas.microsoft.com/office/drawing/2014/main" id="{7F1122D3-167F-766B-0AC0-58ABEAAD12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3996812"/>
            <a:ext cx="4568928" cy="2861189"/>
          </a:xfrm>
          <a:prstGeom prst="rect">
            <a:avLst/>
          </a:prstGeom>
        </p:spPr>
      </p:pic>
    </p:spTree>
    <p:extLst>
      <p:ext uri="{BB962C8B-B14F-4D97-AF65-F5344CB8AC3E}">
        <p14:creationId xmlns:p14="http://schemas.microsoft.com/office/powerpoint/2010/main" val="29144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a city&#10;&#10;AI-generated content may be incorrect.">
            <a:extLst>
              <a:ext uri="{FF2B5EF4-FFF2-40B4-BE49-F238E27FC236}">
                <a16:creationId xmlns:a16="http://schemas.microsoft.com/office/drawing/2014/main" id="{673729D2-9431-20AB-0846-AD5BE1C5D1F4}"/>
              </a:ext>
            </a:extLst>
          </p:cNvPr>
          <p:cNvPicPr>
            <a:picLocks noGrp="1" noChangeAspect="1"/>
          </p:cNvPicPr>
          <p:nvPr>
            <p:ph idx="1"/>
          </p:nvPr>
        </p:nvPicPr>
        <p:blipFill>
          <a:blip r:embed="rId3"/>
          <a:srcRect r="26691" b="21324"/>
          <a:stretch/>
        </p:blipFill>
        <p:spPr>
          <a:xfrm>
            <a:off x="2523316" y="154172"/>
            <a:ext cx="6450563" cy="6549656"/>
          </a:xfrm>
        </p:spPr>
      </p:pic>
      <p:sp>
        <p:nvSpPr>
          <p:cNvPr id="3" name="TextBox 2">
            <a:extLst>
              <a:ext uri="{FF2B5EF4-FFF2-40B4-BE49-F238E27FC236}">
                <a16:creationId xmlns:a16="http://schemas.microsoft.com/office/drawing/2014/main" id="{F50967A2-28F1-E2E1-ED3E-24531B2E932D}"/>
              </a:ext>
            </a:extLst>
          </p:cNvPr>
          <p:cNvSpPr txBox="1"/>
          <p:nvPr/>
        </p:nvSpPr>
        <p:spPr>
          <a:xfrm>
            <a:off x="0" y="-191386"/>
            <a:ext cx="6097772" cy="923330"/>
          </a:xfrm>
          <a:prstGeom prst="rect">
            <a:avLst/>
          </a:prstGeom>
          <a:noFill/>
        </p:spPr>
        <p:txBody>
          <a:bodyPr wrap="square">
            <a:spAutoFit/>
          </a:bodyPr>
          <a:lstStyle/>
          <a:p>
            <a:r>
              <a:rPr lang="en-US" dirty="0"/>
              <a:t> </a:t>
            </a:r>
            <a:r>
              <a:rPr lang="en-US" dirty="0">
                <a:hlinkClick r:id="rId4"/>
              </a:rPr>
              <a:t>https://soadc.maps.arcgis.com/apps/webappviewer/index.html?id=5a3b9976bd7749a3bff44b2a1016ffc4</a:t>
            </a:r>
            <a:endParaRPr lang="en-US" dirty="0"/>
          </a:p>
        </p:txBody>
      </p:sp>
    </p:spTree>
    <p:extLst>
      <p:ext uri="{BB962C8B-B14F-4D97-AF65-F5344CB8AC3E}">
        <p14:creationId xmlns:p14="http://schemas.microsoft.com/office/powerpoint/2010/main" val="129793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3089-E9EC-946A-0FE5-1EEFB78E1094}"/>
              </a:ext>
            </a:extLst>
          </p:cNvPr>
          <p:cNvSpPr>
            <a:spLocks noGrp="1"/>
          </p:cNvSpPr>
          <p:nvPr>
            <p:ph type="title"/>
          </p:nvPr>
        </p:nvSpPr>
        <p:spPr/>
        <p:txBody>
          <a:bodyPr/>
          <a:lstStyle/>
          <a:p>
            <a:endParaRPr lang="en-US"/>
          </a:p>
        </p:txBody>
      </p:sp>
      <p:pic>
        <p:nvPicPr>
          <p:cNvPr id="11" name="Content Placeholder 10" descr="A map of a city&#10;&#10;AI-generated content may be incorrect.">
            <a:extLst>
              <a:ext uri="{FF2B5EF4-FFF2-40B4-BE49-F238E27FC236}">
                <a16:creationId xmlns:a16="http://schemas.microsoft.com/office/drawing/2014/main" id="{25C7AB01-84B0-3194-424A-C7ECCC1ACF55}"/>
              </a:ext>
            </a:extLst>
          </p:cNvPr>
          <p:cNvPicPr>
            <a:picLocks noGrp="1" noChangeAspect="1"/>
          </p:cNvPicPr>
          <p:nvPr>
            <p:ph idx="1"/>
          </p:nvPr>
        </p:nvPicPr>
        <p:blipFill>
          <a:blip r:embed="rId3"/>
          <a:stretch>
            <a:fillRect/>
          </a:stretch>
        </p:blipFill>
        <p:spPr>
          <a:xfrm>
            <a:off x="495300" y="102523"/>
            <a:ext cx="11201400" cy="6652953"/>
          </a:xfrm>
        </p:spPr>
      </p:pic>
      <p:sp>
        <p:nvSpPr>
          <p:cNvPr id="12" name="TextBox 11">
            <a:extLst>
              <a:ext uri="{FF2B5EF4-FFF2-40B4-BE49-F238E27FC236}">
                <a16:creationId xmlns:a16="http://schemas.microsoft.com/office/drawing/2014/main" id="{0B03136D-17CF-526A-FCC3-213A2664A2BA}"/>
              </a:ext>
            </a:extLst>
          </p:cNvPr>
          <p:cNvSpPr txBox="1"/>
          <p:nvPr/>
        </p:nvSpPr>
        <p:spPr>
          <a:xfrm>
            <a:off x="0" y="-191386"/>
            <a:ext cx="6097772" cy="923330"/>
          </a:xfrm>
          <a:prstGeom prst="rect">
            <a:avLst/>
          </a:prstGeom>
          <a:noFill/>
        </p:spPr>
        <p:txBody>
          <a:bodyPr wrap="square">
            <a:spAutoFit/>
          </a:bodyPr>
          <a:lstStyle/>
          <a:p>
            <a:r>
              <a:rPr lang="en-US" dirty="0"/>
              <a:t> </a:t>
            </a:r>
            <a:r>
              <a:rPr lang="en-US" dirty="0">
                <a:hlinkClick r:id="rId4"/>
              </a:rPr>
              <a:t>https://soadc.maps.arcgis.com/apps/webappviewer/index.html?id=5a3b9976bd7749a3bff44b2a1016ffc4</a:t>
            </a:r>
            <a:endParaRPr lang="en-US" dirty="0"/>
          </a:p>
        </p:txBody>
      </p:sp>
    </p:spTree>
    <p:extLst>
      <p:ext uri="{BB962C8B-B14F-4D97-AF65-F5344CB8AC3E}">
        <p14:creationId xmlns:p14="http://schemas.microsoft.com/office/powerpoint/2010/main" val="1059400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F5C4-4547-7D9D-961B-36B08A948143}"/>
              </a:ext>
            </a:extLst>
          </p:cNvPr>
          <p:cNvSpPr>
            <a:spLocks noGrp="1"/>
          </p:cNvSpPr>
          <p:nvPr>
            <p:ph type="title"/>
          </p:nvPr>
        </p:nvSpPr>
        <p:spPr>
          <a:xfrm>
            <a:off x="368300" y="211151"/>
            <a:ext cx="10515600" cy="777875"/>
          </a:xfrm>
        </p:spPr>
        <p:txBody>
          <a:bodyPr/>
          <a:lstStyle/>
          <a:p>
            <a:r>
              <a:rPr lang="en-US" dirty="0"/>
              <a:t>BW Sites and Dwelling capacity</a:t>
            </a:r>
          </a:p>
        </p:txBody>
      </p:sp>
      <p:graphicFrame>
        <p:nvGraphicFramePr>
          <p:cNvPr id="5" name="Content Placeholder 4">
            <a:extLst>
              <a:ext uri="{FF2B5EF4-FFF2-40B4-BE49-F238E27FC236}">
                <a16:creationId xmlns:a16="http://schemas.microsoft.com/office/drawing/2014/main" id="{A61CB597-92FB-3610-9CEA-62D93BA4A822}"/>
              </a:ext>
            </a:extLst>
          </p:cNvPr>
          <p:cNvGraphicFramePr>
            <a:graphicFrameLocks noGrp="1"/>
          </p:cNvGraphicFramePr>
          <p:nvPr>
            <p:ph idx="1"/>
            <p:extLst>
              <p:ext uri="{D42A27DB-BD31-4B8C-83A1-F6EECF244321}">
                <p14:modId xmlns:p14="http://schemas.microsoft.com/office/powerpoint/2010/main" val="22765165"/>
              </p:ext>
            </p:extLst>
          </p:nvPr>
        </p:nvGraphicFramePr>
        <p:xfrm>
          <a:off x="114040" y="999857"/>
          <a:ext cx="11963919" cy="4604124"/>
        </p:xfrm>
        <a:graphic>
          <a:graphicData uri="http://schemas.openxmlformats.org/drawingml/2006/table">
            <a:tbl>
              <a:tblPr/>
              <a:tblGrid>
                <a:gridCol w="687795">
                  <a:extLst>
                    <a:ext uri="{9D8B030D-6E8A-4147-A177-3AD203B41FA5}">
                      <a16:colId xmlns:a16="http://schemas.microsoft.com/office/drawing/2014/main" val="167552935"/>
                    </a:ext>
                  </a:extLst>
                </a:gridCol>
                <a:gridCol w="820528">
                  <a:extLst>
                    <a:ext uri="{9D8B030D-6E8A-4147-A177-3AD203B41FA5}">
                      <a16:colId xmlns:a16="http://schemas.microsoft.com/office/drawing/2014/main" val="2537435771"/>
                    </a:ext>
                  </a:extLst>
                </a:gridCol>
                <a:gridCol w="2558117">
                  <a:extLst>
                    <a:ext uri="{9D8B030D-6E8A-4147-A177-3AD203B41FA5}">
                      <a16:colId xmlns:a16="http://schemas.microsoft.com/office/drawing/2014/main" val="495784743"/>
                    </a:ext>
                  </a:extLst>
                </a:gridCol>
                <a:gridCol w="695036">
                  <a:extLst>
                    <a:ext uri="{9D8B030D-6E8A-4147-A177-3AD203B41FA5}">
                      <a16:colId xmlns:a16="http://schemas.microsoft.com/office/drawing/2014/main" val="3151992665"/>
                    </a:ext>
                  </a:extLst>
                </a:gridCol>
                <a:gridCol w="3562859">
                  <a:extLst>
                    <a:ext uri="{9D8B030D-6E8A-4147-A177-3AD203B41FA5}">
                      <a16:colId xmlns:a16="http://schemas.microsoft.com/office/drawing/2014/main" val="3308409167"/>
                    </a:ext>
                  </a:extLst>
                </a:gridCol>
                <a:gridCol w="617009">
                  <a:extLst>
                    <a:ext uri="{9D8B030D-6E8A-4147-A177-3AD203B41FA5}">
                      <a16:colId xmlns:a16="http://schemas.microsoft.com/office/drawing/2014/main" val="2409859279"/>
                    </a:ext>
                  </a:extLst>
                </a:gridCol>
                <a:gridCol w="514036">
                  <a:extLst>
                    <a:ext uri="{9D8B030D-6E8A-4147-A177-3AD203B41FA5}">
                      <a16:colId xmlns:a16="http://schemas.microsoft.com/office/drawing/2014/main" val="1415391469"/>
                    </a:ext>
                  </a:extLst>
                </a:gridCol>
                <a:gridCol w="1904107">
                  <a:extLst>
                    <a:ext uri="{9D8B030D-6E8A-4147-A177-3AD203B41FA5}">
                      <a16:colId xmlns:a16="http://schemas.microsoft.com/office/drawing/2014/main" val="3291403586"/>
                    </a:ext>
                  </a:extLst>
                </a:gridCol>
                <a:gridCol w="604432">
                  <a:extLst>
                    <a:ext uri="{9D8B030D-6E8A-4147-A177-3AD203B41FA5}">
                      <a16:colId xmlns:a16="http://schemas.microsoft.com/office/drawing/2014/main" val="1218108390"/>
                    </a:ext>
                  </a:extLst>
                </a:gridCol>
              </a:tblGrid>
              <a:tr h="744081">
                <a:tc>
                  <a:txBody>
                    <a:bodyPr/>
                    <a:lstStyle/>
                    <a:p>
                      <a:pPr algn="ctr" fontAlgn="b"/>
                      <a:r>
                        <a:rPr lang="en-GB" sz="1100" b="1" i="0" u="none" strike="noStrike" dirty="0">
                          <a:solidFill>
                            <a:srgbClr val="000000"/>
                          </a:solidFill>
                          <a:effectLst/>
                          <a:latin typeface="Aptos Narrow" panose="020B0004020202020204" pitchFamily="34" charset="0"/>
                        </a:rPr>
                        <a:t>Site Ref</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Parish</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Address</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a:solidFill>
                            <a:srgbClr val="000000"/>
                          </a:solidFill>
                          <a:effectLst/>
                          <a:latin typeface="Aptos Narrow" panose="020B0004020202020204" pitchFamily="34" charset="0"/>
                        </a:rPr>
                        <a:t>Urban/Non-Urban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Proposed intended use - full</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dirty="0">
                          <a:solidFill>
                            <a:srgbClr val="000000"/>
                          </a:solidFill>
                          <a:effectLst/>
                          <a:latin typeface="Aptos Narrow" panose="020B0004020202020204" pitchFamily="34" charset="0"/>
                        </a:rPr>
                        <a:t>Site Size (sqm)</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GB" sz="1100" b="1" i="0" u="none" strike="noStrike">
                          <a:solidFill>
                            <a:srgbClr val="000000"/>
                          </a:solidFill>
                          <a:effectLst/>
                          <a:latin typeface="Aptos Narrow" panose="020B0004020202020204" pitchFamily="34" charset="0"/>
                        </a:rPr>
                        <a:t>Site Size (Ha)</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Approx capacity (dwellings) </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GB" sz="1100" b="1" i="0" u="none" strike="noStrike" dirty="0">
                          <a:solidFill>
                            <a:srgbClr val="000000"/>
                          </a:solidFill>
                          <a:effectLst/>
                          <a:latin typeface="Aptos Narrow" panose="020B0004020202020204" pitchFamily="34" charset="0"/>
                        </a:rPr>
                        <a:t>Overall score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F9ED5"/>
                    </a:solidFill>
                  </a:tcPr>
                </a:tc>
                <a:extLst>
                  <a:ext uri="{0D108BD9-81ED-4DB2-BD59-A6C34878D82A}">
                    <a16:rowId xmlns:a16="http://schemas.microsoft.com/office/drawing/2014/main" val="3135015366"/>
                  </a:ext>
                </a:extLst>
              </a:tr>
              <a:tr h="393904">
                <a:tc>
                  <a:txBody>
                    <a:bodyPr/>
                    <a:lstStyle/>
                    <a:p>
                      <a:pPr algn="l" fontAlgn="b"/>
                      <a:r>
                        <a:rPr lang="en-GB" sz="1100" b="0" i="0" u="none" strike="noStrike" dirty="0">
                          <a:solidFill>
                            <a:srgbClr val="000000"/>
                          </a:solidFill>
                          <a:effectLst/>
                          <a:latin typeface="Aptos Narrow" panose="020B0004020202020204" pitchFamily="34" charset="0"/>
                        </a:rPr>
                        <a:t>123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Bearley</a:t>
                      </a:r>
                      <a:endParaRPr lang="en-GB" sz="1200" b="0" i="0" u="none" strike="noStrike" dirty="0">
                        <a:solidFill>
                          <a:srgbClr val="000000"/>
                        </a:solidFill>
                        <a:effectLst/>
                        <a:latin typeface="Calibri" panose="020F0502020204030204" pitchFamily="34" charset="0"/>
                      </a:endParaRP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Snitterfield</a:t>
                      </a:r>
                      <a:r>
                        <a:rPr lang="en-GB" sz="1200" b="0" i="0" u="none" strike="noStrike" dirty="0">
                          <a:solidFill>
                            <a:srgbClr val="000000"/>
                          </a:solidFill>
                          <a:effectLst/>
                          <a:latin typeface="Calibri" panose="020F0502020204030204" pitchFamily="34" charset="0"/>
                        </a:rPr>
                        <a:t> Road, </a:t>
                      </a:r>
                      <a:r>
                        <a:rPr lang="en-GB" sz="1200" b="0" i="0" u="none" strike="noStrike" dirty="0" err="1">
                          <a:solidFill>
                            <a:srgbClr val="000000"/>
                          </a:solidFill>
                          <a:effectLst/>
                          <a:latin typeface="Calibri" panose="020F0502020204030204" pitchFamily="34" charset="0"/>
                        </a:rPr>
                        <a:t>Bearley</a:t>
                      </a:r>
                      <a:endParaRPr lang="en-GB" sz="1200" b="0" i="0" u="none" strike="noStrike" dirty="0">
                        <a:solidFill>
                          <a:srgbClr val="000000"/>
                        </a:solidFill>
                        <a:effectLst/>
                        <a:latin typeface="Calibri" panose="020F0502020204030204" pitchFamily="34" charset="0"/>
                      </a:endParaRP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211056</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21.11</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422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46.60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48452125"/>
                  </a:ext>
                </a:extLst>
              </a:tr>
              <a:tr h="393904">
                <a:tc>
                  <a:txBody>
                    <a:bodyPr/>
                    <a:lstStyle/>
                    <a:p>
                      <a:pPr algn="l" fontAlgn="b"/>
                      <a:r>
                        <a:rPr lang="en-GB" sz="1100" b="0" i="0" u="none" strike="noStrike">
                          <a:solidFill>
                            <a:srgbClr val="000000"/>
                          </a:solidFill>
                          <a:effectLst/>
                          <a:latin typeface="Aptos Narrow" panose="020B0004020202020204" pitchFamily="34" charset="0"/>
                        </a:rPr>
                        <a:t>327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Lordswood</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Pathlow</a:t>
                      </a:r>
                      <a:r>
                        <a:rPr lang="en-GB" sz="1200" b="0" i="0" u="none" strike="noStrike" dirty="0">
                          <a:solidFill>
                            <a:srgbClr val="000000"/>
                          </a:solidFill>
                          <a:effectLst/>
                          <a:latin typeface="Calibri" panose="020F0502020204030204" pitchFamily="34" charset="0"/>
                        </a:rPr>
                        <a:t>, Stratford Upon Avon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p>
                      <a:pPr algn="l" fontAlgn="b"/>
                      <a:r>
                        <a:rPr lang="en-GB" sz="1200" b="0" i="0" u="none" strike="noStrike" dirty="0">
                          <a:solidFill>
                            <a:srgbClr val="000000"/>
                          </a:solidFill>
                          <a:effectLst/>
                          <a:latin typeface="Calibri" panose="020F0502020204030204" pitchFamily="34" charset="0"/>
                        </a:rPr>
                        <a:t>"Employment/Industrial/Commercial"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14129</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1.41</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37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64.85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37505332"/>
                  </a:ext>
                </a:extLst>
              </a:tr>
              <a:tr h="436889">
                <a:tc>
                  <a:txBody>
                    <a:bodyPr/>
                    <a:lstStyle/>
                    <a:p>
                      <a:pPr algn="l" fontAlgn="b"/>
                      <a:r>
                        <a:rPr lang="en-GB" sz="1100" b="0" i="0" u="none" strike="noStrike">
                          <a:solidFill>
                            <a:srgbClr val="000000"/>
                          </a:solidFill>
                          <a:effectLst/>
                          <a:latin typeface="Aptos Narrow" panose="020B0004020202020204" pitchFamily="34" charset="0"/>
                        </a:rPr>
                        <a:t>400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Land North of </a:t>
                      </a:r>
                      <a:r>
                        <a:rPr lang="en-GB" sz="1200" b="0" i="0" u="none" strike="noStrike" dirty="0" err="1">
                          <a:solidFill>
                            <a:srgbClr val="000000"/>
                          </a:solidFill>
                          <a:effectLst/>
                          <a:latin typeface="Calibri" panose="020F0502020204030204" pitchFamily="34" charset="0"/>
                        </a:rPr>
                        <a:t>Snitterfield</a:t>
                      </a:r>
                      <a:r>
                        <a:rPr lang="en-GB" sz="1200" b="0" i="0" u="none" strike="noStrike" dirty="0">
                          <a:solidFill>
                            <a:srgbClr val="000000"/>
                          </a:solidFill>
                          <a:effectLst/>
                          <a:latin typeface="Calibri" panose="020F0502020204030204" pitchFamily="34" charset="0"/>
                        </a:rPr>
                        <a:t> Road, </a:t>
                      </a:r>
                      <a:r>
                        <a:rPr lang="en-GB" sz="1200" b="0" i="0" u="none" strike="noStrike" dirty="0" err="1">
                          <a:solidFill>
                            <a:srgbClr val="000000"/>
                          </a:solidFill>
                          <a:effectLst/>
                          <a:latin typeface="Calibri" panose="020F0502020204030204" pitchFamily="34" charset="0"/>
                        </a:rPr>
                        <a:t>Bearley</a:t>
                      </a:r>
                      <a:r>
                        <a:rPr lang="en-GB" sz="1200" b="0" i="0" u="none" strike="noStrike" dirty="0">
                          <a:solidFill>
                            <a:srgbClr val="000000"/>
                          </a:solidFill>
                          <a:effectLst/>
                          <a:latin typeface="Calibri" panose="020F0502020204030204" pitchFamily="34" charset="0"/>
                        </a:rPr>
                        <a:t>, Stratford upon Avon, CV37 0SB</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31258</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3.13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83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53.10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93614049"/>
                  </a:ext>
                </a:extLst>
              </a:tr>
              <a:tr h="393904">
                <a:tc>
                  <a:txBody>
                    <a:bodyPr/>
                    <a:lstStyle/>
                    <a:p>
                      <a:pPr algn="l" fontAlgn="b"/>
                      <a:r>
                        <a:rPr lang="en-GB" sz="1100" b="0" i="0" u="none" strike="noStrike">
                          <a:solidFill>
                            <a:srgbClr val="000000"/>
                          </a:solidFill>
                          <a:effectLst/>
                          <a:latin typeface="Aptos Narrow" panose="020B0004020202020204" pitchFamily="34" charset="0"/>
                        </a:rPr>
                        <a:t>590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Bearley</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Oak tree close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55173</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5.52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146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39.10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472215195"/>
                  </a:ext>
                </a:extLst>
              </a:tr>
              <a:tr h="436889">
                <a:tc>
                  <a:txBody>
                    <a:bodyPr/>
                    <a:lstStyle/>
                    <a:p>
                      <a:pPr algn="l" fontAlgn="b"/>
                      <a:r>
                        <a:rPr lang="en-GB" sz="1100" b="0" i="0" u="none" strike="noStrike">
                          <a:solidFill>
                            <a:srgbClr val="000000"/>
                          </a:solidFill>
                          <a:effectLst/>
                          <a:latin typeface="Aptos Narrow" panose="020B0004020202020204" pitchFamily="34" charset="0"/>
                        </a:rPr>
                        <a:t>595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Loughrigg, Hardwick Rise, Pathlow, Stratford Upon Avon, CV37 0ES</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"Housing/Residential"</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17534</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1.75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46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63.10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70025314"/>
                  </a:ext>
                </a:extLst>
              </a:tr>
              <a:tr h="781016">
                <a:tc>
                  <a:txBody>
                    <a:bodyPr/>
                    <a:lstStyle/>
                    <a:p>
                      <a:pPr algn="l" fontAlgn="b"/>
                      <a:r>
                        <a:rPr lang="en-GB" sz="1100" b="0" i="0" u="none" strike="noStrike">
                          <a:solidFill>
                            <a:srgbClr val="000000"/>
                          </a:solidFill>
                          <a:effectLst/>
                          <a:latin typeface="Aptos Narrow" panose="020B0004020202020204" pitchFamily="34" charset="0"/>
                        </a:rPr>
                        <a:t>632</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New House Farm, Birmingham Road, Pathlow, Stratford Upon Avon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a:t>
                      </a:r>
                      <a:r>
                        <a:rPr lang="en-GB" sz="1200" b="0" i="0" u="none" strike="noStrike" dirty="0" err="1">
                          <a:solidFill>
                            <a:srgbClr val="000000"/>
                          </a:solidFill>
                          <a:effectLst/>
                          <a:latin typeface="Calibri" panose="020F0502020204030204" pitchFamily="34" charset="0"/>
                        </a:rPr>
                        <a:t>Residential","Employment</a:t>
                      </a:r>
                      <a:r>
                        <a:rPr lang="en-GB" sz="1200" b="0" i="0" u="none" strike="noStrike" dirty="0">
                          <a:solidFill>
                            <a:srgbClr val="000000"/>
                          </a:solidFill>
                          <a:effectLst/>
                          <a:latin typeface="Calibri" panose="020F0502020204030204" pitchFamily="34" charset="0"/>
                        </a:rPr>
                        <a:t>/Industrial/</a:t>
                      </a:r>
                      <a:r>
                        <a:rPr lang="en-GB" sz="1200" b="0" i="0" u="none" strike="noStrike" dirty="0" err="1">
                          <a:solidFill>
                            <a:srgbClr val="000000"/>
                          </a:solidFill>
                          <a:effectLst/>
                          <a:latin typeface="Calibri" panose="020F0502020204030204" pitchFamily="34" charset="0"/>
                        </a:rPr>
                        <a:t>Commercial","Retail","Leisure</a:t>
                      </a:r>
                      <a:r>
                        <a:rPr lang="en-GB" sz="1200" b="0" i="0" u="none" strike="noStrike" dirty="0">
                          <a:solidFill>
                            <a:srgbClr val="000000"/>
                          </a:solidFill>
                          <a:effectLst/>
                          <a:latin typeface="Calibri" panose="020F0502020204030204" pitchFamily="34" charset="0"/>
                        </a:rPr>
                        <a:t>/Community",</a:t>
                      </a:r>
                    </a:p>
                    <a:p>
                      <a:pPr algn="l" fontAlgn="b"/>
                      <a:r>
                        <a:rPr lang="en-GB" sz="1200" b="0" i="0" u="none" strike="noStrike" dirty="0">
                          <a:solidFill>
                            <a:srgbClr val="000000"/>
                          </a:solidFill>
                          <a:effectLst/>
                          <a:latin typeface="Calibri" panose="020F0502020204030204" pitchFamily="34" charset="0"/>
                        </a:rPr>
                        <a:t>"Open space/Biodiversity/Green </a:t>
                      </a:r>
                      <a:r>
                        <a:rPr lang="en-GB" sz="1200" b="0" i="0" u="none" strike="noStrike" dirty="0" err="1">
                          <a:solidFill>
                            <a:srgbClr val="000000"/>
                          </a:solidFill>
                          <a:effectLst/>
                          <a:latin typeface="Calibri" panose="020F0502020204030204" pitchFamily="34" charset="0"/>
                        </a:rPr>
                        <a:t>Infrastructure","Renewable</a:t>
                      </a:r>
                      <a:r>
                        <a:rPr lang="en-GB" sz="1200" b="0" i="0" u="none" strike="noStrike" dirty="0">
                          <a:solidFill>
                            <a:srgbClr val="000000"/>
                          </a:solidFill>
                          <a:effectLst/>
                          <a:latin typeface="Calibri" panose="020F0502020204030204" pitchFamily="34" charset="0"/>
                        </a:rPr>
                        <a:t> Energy"</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60312</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dirty="0">
                          <a:solidFill>
                            <a:srgbClr val="000000"/>
                          </a:solidFill>
                          <a:effectLst/>
                          <a:latin typeface="Calibri" panose="020F0502020204030204" pitchFamily="34" charset="0"/>
                        </a:rPr>
                        <a:t>6.03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159</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64.10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88779909"/>
                  </a:ext>
                </a:extLst>
              </a:tr>
              <a:tr h="436889">
                <a:tc>
                  <a:txBody>
                    <a:bodyPr/>
                    <a:lstStyle/>
                    <a:p>
                      <a:pPr algn="l" fontAlgn="b"/>
                      <a:r>
                        <a:rPr lang="en-GB" sz="1100" b="0" i="0" u="none" strike="noStrike">
                          <a:solidFill>
                            <a:srgbClr val="000000"/>
                          </a:solidFill>
                          <a:effectLst/>
                          <a:latin typeface="Aptos Narrow" panose="020B0004020202020204" pitchFamily="34" charset="0"/>
                        </a:rPr>
                        <a:t>673</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Bearley</a:t>
                      </a:r>
                      <a:endParaRPr lang="en-GB" sz="1200" b="0" i="0" u="none" strike="noStrike" dirty="0">
                        <a:solidFill>
                          <a:srgbClr val="000000"/>
                        </a:solidFill>
                        <a:effectLst/>
                        <a:latin typeface="Calibri" panose="020F0502020204030204" pitchFamily="34" charset="0"/>
                      </a:endParaRP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Bearley Farm, Church Lane, Bearley, Stratford Upon Avon, Warwickshire.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"Housing/</a:t>
                      </a:r>
                      <a:r>
                        <a:rPr lang="en-GB" sz="1200" b="0" i="0" u="none" strike="noStrike" dirty="0" err="1">
                          <a:solidFill>
                            <a:srgbClr val="000000"/>
                          </a:solidFill>
                          <a:effectLst/>
                          <a:latin typeface="Calibri" panose="020F0502020204030204" pitchFamily="34" charset="0"/>
                        </a:rPr>
                        <a:t>Residential","Renewable</a:t>
                      </a:r>
                      <a:r>
                        <a:rPr lang="en-GB" sz="1200" b="0" i="0" u="none" strike="noStrike" dirty="0">
                          <a:solidFill>
                            <a:srgbClr val="000000"/>
                          </a:solidFill>
                          <a:effectLst/>
                          <a:latin typeface="Calibri" panose="020F0502020204030204" pitchFamily="34" charset="0"/>
                        </a:rPr>
                        <a:t> Energy"</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97643</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9.76</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258</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a:solidFill>
                            <a:srgbClr val="000000"/>
                          </a:solidFill>
                          <a:effectLst/>
                          <a:latin typeface="Aptos Narrow" panose="020B0004020202020204" pitchFamily="34" charset="0"/>
                        </a:rPr>
                        <a:t>53.30</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99995025"/>
                  </a:ext>
                </a:extLst>
              </a:tr>
              <a:tr h="393904">
                <a:tc>
                  <a:txBody>
                    <a:bodyPr/>
                    <a:lstStyle/>
                    <a:p>
                      <a:pPr algn="l" fontAlgn="b"/>
                      <a:r>
                        <a:rPr lang="en-GB" sz="1100" b="0" i="0" u="none" strike="noStrike">
                          <a:solidFill>
                            <a:srgbClr val="000000"/>
                          </a:solidFill>
                          <a:effectLst/>
                          <a:latin typeface="Aptos Narrow" panose="020B0004020202020204" pitchFamily="34" charset="0"/>
                        </a:rPr>
                        <a:t>765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err="1">
                          <a:solidFill>
                            <a:srgbClr val="000000"/>
                          </a:solidFill>
                          <a:effectLst/>
                          <a:latin typeface="Calibri" panose="020F0502020204030204" pitchFamily="34" charset="0"/>
                        </a:rPr>
                        <a:t>Bearley</a:t>
                      </a:r>
                      <a:r>
                        <a:rPr lang="en-GB" sz="1200" b="0" i="0" u="none" strike="noStrike" dirty="0">
                          <a:solidFill>
                            <a:srgbClr val="000000"/>
                          </a:solidFill>
                          <a:effectLst/>
                          <a:latin typeface="Calibri" panose="020F0502020204030204" pitchFamily="34" charset="0"/>
                        </a:rPr>
                        <a:t> &amp; </a:t>
                      </a:r>
                      <a:r>
                        <a:rPr lang="en-GB" sz="1200" b="0" i="0" u="none" strike="noStrike" dirty="0" err="1">
                          <a:solidFill>
                            <a:srgbClr val="000000"/>
                          </a:solidFill>
                          <a:effectLst/>
                          <a:latin typeface="Calibri" panose="020F0502020204030204" pitchFamily="34" charset="0"/>
                        </a:rPr>
                        <a:t>Wilmcote</a:t>
                      </a:r>
                      <a:r>
                        <a:rPr lang="en-GB" sz="1200" b="0" i="0" u="none" strike="noStrike" dirty="0">
                          <a:solidFill>
                            <a:srgbClr val="000000"/>
                          </a:solidFill>
                          <a:effectLst/>
                          <a:latin typeface="Calibri" panose="020F0502020204030204" pitchFamily="34" charset="0"/>
                        </a:rPr>
                        <a:t> </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Aptos Narrow" panose="020B0004020202020204" pitchFamily="34" charset="0"/>
                        </a:rPr>
                        <a:t>Land at Bearley and Wilmcote</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a:solidFill>
                            <a:srgbClr val="000000"/>
                          </a:solidFill>
                          <a:effectLst/>
                          <a:latin typeface="Calibri" panose="020F0502020204030204" pitchFamily="34" charset="0"/>
                        </a:rPr>
                        <a:t>Non-Urban</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200" b="0" i="0" u="none" strike="noStrike" dirty="0">
                          <a:solidFill>
                            <a:srgbClr val="000000"/>
                          </a:solidFill>
                          <a:effectLst/>
                          <a:latin typeface="Calibri" panose="020F0502020204030204" pitchFamily="34" charset="0"/>
                        </a:rPr>
                        <a:t>Mixed</a:t>
                      </a:r>
                    </a:p>
                  </a:txBody>
                  <a:tcPr marL="6417" marR="6417" marT="641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2813542</a:t>
                      </a:r>
                    </a:p>
                  </a:txBody>
                  <a:tcPr marL="6417" marR="6417" marT="641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0" i="0" u="none" strike="noStrike">
                          <a:solidFill>
                            <a:srgbClr val="000000"/>
                          </a:solidFill>
                          <a:effectLst/>
                          <a:latin typeface="Calibri" panose="020F0502020204030204" pitchFamily="34" charset="0"/>
                        </a:rPr>
                        <a:t>281.35</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200" b="1" i="0" u="none" strike="noStrike" dirty="0">
                          <a:solidFill>
                            <a:srgbClr val="000000"/>
                          </a:solidFill>
                          <a:effectLst/>
                          <a:latin typeface="Calibri" panose="020F0502020204030204" pitchFamily="34" charset="0"/>
                        </a:rPr>
                        <a:t>5627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b"/>
                      <a:r>
                        <a:rPr lang="en-GB" sz="1100" b="0" i="0" u="none" strike="noStrike" dirty="0">
                          <a:solidFill>
                            <a:srgbClr val="000000"/>
                          </a:solidFill>
                          <a:effectLst/>
                          <a:latin typeface="Aptos Narrow" panose="020B0004020202020204" pitchFamily="34" charset="0"/>
                        </a:rPr>
                        <a:t>56.87</a:t>
                      </a:r>
                    </a:p>
                  </a:txBody>
                  <a:tcPr marL="6417" marR="6417" marT="64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776736391"/>
                  </a:ext>
                </a:extLst>
              </a:tr>
              <a:tr h="192744">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GB" sz="1100" b="1"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100" b="1" i="0" u="none" strike="noStrike">
                          <a:solidFill>
                            <a:srgbClr val="000000"/>
                          </a:solidFill>
                          <a:effectLst/>
                          <a:latin typeface="Aptos Narrow" panose="020B0004020202020204" pitchFamily="34" charset="0"/>
                        </a:rPr>
                        <a:t>330</a:t>
                      </a: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100" b="1" i="0" u="none" strike="noStrike" dirty="0">
                          <a:solidFill>
                            <a:srgbClr val="000000"/>
                          </a:solidFill>
                          <a:effectLst/>
                          <a:highlight>
                            <a:srgbClr val="FFFF00"/>
                          </a:highlight>
                          <a:latin typeface="Aptos Narrow" panose="020B0004020202020204" pitchFamily="34" charset="0"/>
                        </a:rPr>
                        <a:t>6778</a:t>
                      </a: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dirty="0">
                        <a:solidFill>
                          <a:srgbClr val="000000"/>
                        </a:solidFill>
                        <a:effectLst/>
                        <a:latin typeface="Aptos Narrow" panose="020B0004020202020204" pitchFamily="34" charset="0"/>
                      </a:endParaRPr>
                    </a:p>
                  </a:txBody>
                  <a:tcPr marL="6417" marR="6417" marT="6417"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8719220"/>
                  </a:ext>
                </a:extLst>
              </a:tr>
            </a:tbl>
          </a:graphicData>
        </a:graphic>
      </p:graphicFrame>
      <p:sp>
        <p:nvSpPr>
          <p:cNvPr id="7" name="TextBox 6">
            <a:extLst>
              <a:ext uri="{FF2B5EF4-FFF2-40B4-BE49-F238E27FC236}">
                <a16:creationId xmlns:a16="http://schemas.microsoft.com/office/drawing/2014/main" id="{C429AF9F-87D7-16E4-5A8E-7233A003BE7F}"/>
              </a:ext>
            </a:extLst>
          </p:cNvPr>
          <p:cNvSpPr txBox="1"/>
          <p:nvPr/>
        </p:nvSpPr>
        <p:spPr>
          <a:xfrm>
            <a:off x="1294514" y="6000518"/>
            <a:ext cx="7806956" cy="369332"/>
          </a:xfrm>
          <a:prstGeom prst="rect">
            <a:avLst/>
          </a:prstGeom>
          <a:noFill/>
        </p:spPr>
        <p:txBody>
          <a:bodyPr wrap="square">
            <a:spAutoFit/>
          </a:bodyPr>
          <a:lstStyle/>
          <a:p>
            <a:r>
              <a:rPr lang="en-US" dirty="0"/>
              <a:t>https://</a:t>
            </a:r>
            <a:r>
              <a:rPr lang="en-US" dirty="0" err="1"/>
              <a:t>www.southwarwickshire.org.uk</a:t>
            </a:r>
            <a:r>
              <a:rPr lang="en-US" dirty="0"/>
              <a:t>/</a:t>
            </a:r>
            <a:r>
              <a:rPr lang="en-US" dirty="0" err="1"/>
              <a:t>swlp</a:t>
            </a:r>
            <a:r>
              <a:rPr lang="en-US" dirty="0"/>
              <a:t>/</a:t>
            </a:r>
            <a:r>
              <a:rPr lang="en-US" dirty="0" err="1"/>
              <a:t>helaa-results.cfm</a:t>
            </a:r>
            <a:endParaRPr lang="en-US" dirty="0"/>
          </a:p>
        </p:txBody>
      </p:sp>
    </p:spTree>
    <p:extLst>
      <p:ext uri="{BB962C8B-B14F-4D97-AF65-F5344CB8AC3E}">
        <p14:creationId xmlns:p14="http://schemas.microsoft.com/office/powerpoint/2010/main" val="385843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7EC9-7D74-858A-1DF1-3758EFEF202F}"/>
              </a:ext>
            </a:extLst>
          </p:cNvPr>
          <p:cNvSpPr>
            <a:spLocks noGrp="1"/>
          </p:cNvSpPr>
          <p:nvPr>
            <p:ph type="title"/>
          </p:nvPr>
        </p:nvSpPr>
        <p:spPr/>
        <p:txBody>
          <a:bodyPr/>
          <a:lstStyle/>
          <a:p>
            <a:r>
              <a:rPr lang="en-US" dirty="0"/>
              <a:t>What about the Green belt…?</a:t>
            </a:r>
          </a:p>
        </p:txBody>
      </p:sp>
      <p:sp>
        <p:nvSpPr>
          <p:cNvPr id="3" name="Content Placeholder 2">
            <a:extLst>
              <a:ext uri="{FF2B5EF4-FFF2-40B4-BE49-F238E27FC236}">
                <a16:creationId xmlns:a16="http://schemas.microsoft.com/office/drawing/2014/main" id="{32FDA002-D6B1-B77C-769E-4D6640FD98B9}"/>
              </a:ext>
            </a:extLst>
          </p:cNvPr>
          <p:cNvSpPr>
            <a:spLocks noGrp="1"/>
          </p:cNvSpPr>
          <p:nvPr>
            <p:ph idx="1"/>
          </p:nvPr>
        </p:nvSpPr>
        <p:spPr/>
        <p:txBody>
          <a:bodyPr>
            <a:normAutofit fontScale="92500" lnSpcReduction="10000"/>
          </a:bodyPr>
          <a:lstStyle/>
          <a:p>
            <a:r>
              <a:rPr lang="en-US" i="1" dirty="0"/>
              <a:t>Once established, there is no requirement for Green Belt boundaries to be reviewed or changed when plans are being prepared or updated. Authorities may choose to review and alter Green Belt boundaries where exceptional circumstances are fully evidenced and justified, in which case proposals for changes should be made only through the plan-making process. Strategic policies should establish the need for any changes to Green Belt boundaries, having regard to their Intended permanence in the long term, so they can endure beyond the plan period. Where a need for changes to Green Belt boundaries has been established through strategic policies, detailed amendments to those boundaries may be made through nonstrategic policies, including </a:t>
            </a:r>
            <a:r>
              <a:rPr lang="en-US" i="1" dirty="0" err="1"/>
              <a:t>neighbourhood</a:t>
            </a:r>
            <a:r>
              <a:rPr lang="en-US" i="1" dirty="0"/>
              <a:t> plans’</a:t>
            </a:r>
          </a:p>
        </p:txBody>
      </p:sp>
    </p:spTree>
    <p:extLst>
      <p:ext uri="{BB962C8B-B14F-4D97-AF65-F5344CB8AC3E}">
        <p14:creationId xmlns:p14="http://schemas.microsoft.com/office/powerpoint/2010/main" val="384925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15477" y="1994078"/>
            <a:ext cx="7851648" cy="1115718"/>
          </a:xfrm>
        </p:spPr>
        <p:txBody>
          <a:bodyPr>
            <a:normAutofit/>
          </a:bodyPr>
          <a:lstStyle/>
          <a:p>
            <a:pPr algn="ctr"/>
            <a:r>
              <a:rPr lang="en-US" sz="3600" dirty="0"/>
              <a:t>South Warwickshire Local Plan</a:t>
            </a:r>
            <a:br>
              <a:rPr lang="en-US" sz="3600" dirty="0"/>
            </a:br>
            <a:r>
              <a:rPr lang="en-US" sz="3600" dirty="0"/>
              <a:t>Public Meeting 25</a:t>
            </a:r>
            <a:r>
              <a:rPr lang="en-US" sz="3600" baseline="30000" dirty="0"/>
              <a:t>th</a:t>
            </a:r>
            <a:r>
              <a:rPr lang="en-US" sz="3600" dirty="0"/>
              <a:t> Jan 2025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058" y="4053420"/>
            <a:ext cx="1791214" cy="1874804"/>
          </a:xfrm>
          <a:prstGeom prst="rect">
            <a:avLst/>
          </a:prstGeom>
        </p:spPr>
      </p:pic>
      <p:pic>
        <p:nvPicPr>
          <p:cNvPr id="6" name="Picture 5"/>
          <p:cNvPicPr>
            <a:picLocks noChangeAspect="1"/>
          </p:cNvPicPr>
          <p:nvPr/>
        </p:nvPicPr>
        <p:blipFill>
          <a:blip r:embed="rId4" cstate="print"/>
          <a:stretch>
            <a:fillRect/>
          </a:stretch>
        </p:blipFill>
        <p:spPr>
          <a:xfrm>
            <a:off x="8096060" y="3990308"/>
            <a:ext cx="2181225" cy="1809750"/>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A map of a city&#10;&#10;AI-generated content may be incorrect.">
            <a:extLst>
              <a:ext uri="{FF2B5EF4-FFF2-40B4-BE49-F238E27FC236}">
                <a16:creationId xmlns:a16="http://schemas.microsoft.com/office/drawing/2014/main" id="{917DB6CC-1571-5225-B40F-A2F6D7A4C395}"/>
              </a:ext>
            </a:extLst>
          </p:cNvPr>
          <p:cNvPicPr>
            <a:picLocks noGrp="1" noChangeAspect="1"/>
          </p:cNvPicPr>
          <p:nvPr>
            <p:ph idx="1"/>
          </p:nvPr>
        </p:nvPicPr>
        <p:blipFill>
          <a:blip r:embed="rId3"/>
          <a:srcRect t="5387" b="13983"/>
          <a:stretch/>
        </p:blipFill>
        <p:spPr>
          <a:xfrm>
            <a:off x="20" y="1282"/>
            <a:ext cx="12191980" cy="6856718"/>
          </a:xfrm>
          <a:prstGeom prst="rect">
            <a:avLst/>
          </a:prstGeom>
        </p:spPr>
      </p:pic>
    </p:spTree>
    <p:extLst>
      <p:ext uri="{BB962C8B-B14F-4D97-AF65-F5344CB8AC3E}">
        <p14:creationId xmlns:p14="http://schemas.microsoft.com/office/powerpoint/2010/main" val="148317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354A-C0D7-7131-514F-4B94C261DE13}"/>
              </a:ext>
            </a:extLst>
          </p:cNvPr>
          <p:cNvSpPr>
            <a:spLocks noGrp="1"/>
          </p:cNvSpPr>
          <p:nvPr>
            <p:ph type="title"/>
          </p:nvPr>
        </p:nvSpPr>
        <p:spPr/>
        <p:txBody>
          <a:bodyPr/>
          <a:lstStyle/>
          <a:p>
            <a:r>
              <a:rPr lang="en-US" dirty="0"/>
              <a:t>Other points to note…</a:t>
            </a:r>
          </a:p>
        </p:txBody>
      </p:sp>
      <p:sp>
        <p:nvSpPr>
          <p:cNvPr id="3" name="Content Placeholder 2">
            <a:extLst>
              <a:ext uri="{FF2B5EF4-FFF2-40B4-BE49-F238E27FC236}">
                <a16:creationId xmlns:a16="http://schemas.microsoft.com/office/drawing/2014/main" id="{DEBB81EB-9A42-EBAE-E8B6-925DC795AA18}"/>
              </a:ext>
            </a:extLst>
          </p:cNvPr>
          <p:cNvSpPr>
            <a:spLocks noGrp="1"/>
          </p:cNvSpPr>
          <p:nvPr>
            <p:ph idx="1"/>
          </p:nvPr>
        </p:nvSpPr>
        <p:spPr/>
        <p:txBody>
          <a:bodyPr>
            <a:normAutofit/>
          </a:bodyPr>
          <a:lstStyle/>
          <a:p>
            <a:r>
              <a:rPr lang="en-US" dirty="0"/>
              <a:t>An indicative need for 29 ha of employment land required to support 6,000+ homes</a:t>
            </a:r>
          </a:p>
          <a:p>
            <a:r>
              <a:rPr lang="en-US" dirty="0"/>
              <a:t>Industrial provision would be best catered for along the eastern and in particular the south- eastern areas of the site where access to the road network is best. Office provision would be best-located nearby to one of the two rail stations.</a:t>
            </a:r>
          </a:p>
          <a:p>
            <a:r>
              <a:rPr lang="en-US" dirty="0"/>
              <a:t>6,000+ new dwellings would require 1 new secondary and 3-4 new primary schools.</a:t>
            </a:r>
          </a:p>
          <a:p>
            <a:r>
              <a:rPr lang="en-US" dirty="0"/>
              <a:t>There is a 3</a:t>
            </a:r>
            <a:r>
              <a:rPr lang="en-US" baseline="30000" dirty="0"/>
              <a:t>rd</a:t>
            </a:r>
            <a:r>
              <a:rPr lang="en-US" dirty="0"/>
              <a:t> call for sites in progress….which could extend the site further</a:t>
            </a:r>
          </a:p>
        </p:txBody>
      </p:sp>
    </p:spTree>
    <p:extLst>
      <p:ext uri="{BB962C8B-B14F-4D97-AF65-F5344CB8AC3E}">
        <p14:creationId xmlns:p14="http://schemas.microsoft.com/office/powerpoint/2010/main" val="410771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y hands raised up with colorful question marks&#10;&#10;AI-generated content may be incorrect.">
            <a:extLst>
              <a:ext uri="{FF2B5EF4-FFF2-40B4-BE49-F238E27FC236}">
                <a16:creationId xmlns:a16="http://schemas.microsoft.com/office/drawing/2014/main" id="{6C39CC99-9204-E171-D49C-9FD0826256E2}"/>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233377" y="240394"/>
            <a:ext cx="8773229" cy="5812264"/>
          </a:xfrm>
        </p:spPr>
      </p:pic>
    </p:spTree>
    <p:extLst>
      <p:ext uri="{BB962C8B-B14F-4D97-AF65-F5344CB8AC3E}">
        <p14:creationId xmlns:p14="http://schemas.microsoft.com/office/powerpoint/2010/main" val="375585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46486" y="1093832"/>
            <a:ext cx="8664315" cy="1143000"/>
          </a:xfrm>
        </p:spPr>
        <p:txBody>
          <a:bodyPr>
            <a:noAutofit/>
          </a:bodyPr>
          <a:lstStyle/>
          <a:p>
            <a:pPr algn="ctr"/>
            <a:r>
              <a:rPr lang="en-US" sz="2800" b="1" dirty="0"/>
              <a:t>SOUTH WARWICKSHIRE LOCAL PLAN </a:t>
            </a:r>
            <a:br>
              <a:rPr lang="en-US" sz="2800" b="1" dirty="0"/>
            </a:br>
            <a:r>
              <a:rPr lang="en-US" sz="4000" b="1" dirty="0"/>
              <a:t>AGENDA</a:t>
            </a:r>
            <a:br>
              <a:rPr lang="en-US" sz="3000" dirty="0"/>
            </a:br>
            <a:endParaRPr lang="en-US" sz="2400" dirty="0"/>
          </a:p>
        </p:txBody>
      </p:sp>
      <p:sp>
        <p:nvSpPr>
          <p:cNvPr id="2" name="Content Placeholder 1"/>
          <p:cNvSpPr>
            <a:spLocks noGrp="1"/>
          </p:cNvSpPr>
          <p:nvPr>
            <p:ph idx="1"/>
          </p:nvPr>
        </p:nvSpPr>
        <p:spPr/>
        <p:txBody>
          <a:bodyPr>
            <a:noAutofit/>
          </a:bodyPr>
          <a:lstStyle/>
          <a:p>
            <a:pPr>
              <a:spcBef>
                <a:spcPts val="0"/>
              </a:spcBef>
              <a:spcAft>
                <a:spcPts val="225"/>
              </a:spcAft>
            </a:pPr>
            <a:r>
              <a:rPr lang="en-GB" b="1" dirty="0">
                <a:latin typeface="Century Gothic" panose="020B0502020202020204" pitchFamily="34" charset="0"/>
              </a:rPr>
              <a:t> Welcome</a:t>
            </a:r>
          </a:p>
          <a:p>
            <a:pPr>
              <a:spcBef>
                <a:spcPts val="0"/>
              </a:spcBef>
              <a:spcAft>
                <a:spcPts val="225"/>
              </a:spcAft>
            </a:pPr>
            <a:r>
              <a:rPr lang="en-GB" b="1" dirty="0">
                <a:latin typeface="Century Gothic" panose="020B0502020202020204" pitchFamily="34" charset="0"/>
                <a:cs typeface="Arial" panose="020B0604020202020204" pitchFamily="34" charset="0"/>
              </a:rPr>
              <a:t> Introductions</a:t>
            </a:r>
          </a:p>
          <a:p>
            <a:pPr>
              <a:spcBef>
                <a:spcPts val="0"/>
              </a:spcBef>
              <a:spcAft>
                <a:spcPts val="225"/>
              </a:spcAft>
            </a:pPr>
            <a:r>
              <a:rPr lang="en-GB" b="1" dirty="0">
                <a:latin typeface="Century Gothic" panose="020B0502020202020204" pitchFamily="34" charset="0"/>
                <a:cs typeface="Arial" panose="020B0604020202020204" pitchFamily="34" charset="0"/>
              </a:rPr>
              <a:t> The big picture - Ian Shenton, S-on-A District Councillor</a:t>
            </a:r>
          </a:p>
          <a:p>
            <a:pPr>
              <a:spcBef>
                <a:spcPts val="0"/>
              </a:spcBef>
              <a:spcAft>
                <a:spcPts val="225"/>
              </a:spcAft>
            </a:pPr>
            <a:r>
              <a:rPr lang="en-GB" b="1" dirty="0">
                <a:latin typeface="Century Gothic" panose="020B0502020202020204" pitchFamily="34" charset="0"/>
                <a:cs typeface="Arial" panose="020B0604020202020204" pitchFamily="34" charset="0"/>
              </a:rPr>
              <a:t> As it affects </a:t>
            </a:r>
            <a:r>
              <a:rPr lang="en-GB" b="1" dirty="0" err="1">
                <a:latin typeface="Century Gothic" panose="020B0502020202020204" pitchFamily="34" charset="0"/>
                <a:cs typeface="Arial" panose="020B0604020202020204" pitchFamily="34" charset="0"/>
              </a:rPr>
              <a:t>Bearley</a:t>
            </a:r>
            <a:r>
              <a:rPr lang="en-GB" b="1" dirty="0">
                <a:latin typeface="Century Gothic" panose="020B0502020202020204" pitchFamily="34" charset="0"/>
                <a:cs typeface="Arial" panose="020B0604020202020204" pitchFamily="34" charset="0"/>
              </a:rPr>
              <a:t> – Pete Delve, Parish Councillor</a:t>
            </a:r>
          </a:p>
          <a:p>
            <a:pPr>
              <a:spcBef>
                <a:spcPts val="0"/>
              </a:spcBef>
              <a:spcAft>
                <a:spcPts val="225"/>
              </a:spcAft>
            </a:pPr>
            <a:r>
              <a:rPr lang="en-GB" b="1" dirty="0">
                <a:latin typeface="Century Gothic" panose="020B0502020202020204" pitchFamily="34" charset="0"/>
                <a:cs typeface="Arial" panose="020B0604020202020204" pitchFamily="34" charset="0"/>
              </a:rPr>
              <a:t> Q&amp;As – Guy </a:t>
            </a:r>
            <a:r>
              <a:rPr lang="en-GB" b="1" dirty="0" err="1">
                <a:latin typeface="Century Gothic" panose="020B0502020202020204" pitchFamily="34" charset="0"/>
                <a:cs typeface="Arial" panose="020B0604020202020204" pitchFamily="34" charset="0"/>
              </a:rPr>
              <a:t>Esnouf</a:t>
            </a:r>
            <a:r>
              <a:rPr lang="en-GB" b="1" dirty="0">
                <a:latin typeface="Century Gothic" panose="020B0502020202020204" pitchFamily="34" charset="0"/>
                <a:cs typeface="Arial" panose="020B0604020202020204" pitchFamily="34" charset="0"/>
              </a:rPr>
              <a:t>, Parish Councillor</a:t>
            </a:r>
          </a:p>
          <a:p>
            <a:pPr>
              <a:spcBef>
                <a:spcPts val="0"/>
              </a:spcBef>
              <a:spcAft>
                <a:spcPts val="225"/>
              </a:spcAft>
            </a:pPr>
            <a:r>
              <a:rPr lang="en-GB" b="1" dirty="0">
                <a:latin typeface="Century Gothic" panose="020B0502020202020204" pitchFamily="34" charset="0"/>
                <a:cs typeface="Arial" panose="020B0604020202020204" pitchFamily="34" charset="0"/>
              </a:rPr>
              <a:t> Tea, coffee, biscuits, chat &amp; </a:t>
            </a:r>
            <a:r>
              <a:rPr lang="en-GB" b="1" dirty="0" err="1">
                <a:latin typeface="Century Gothic" panose="020B0502020202020204" pitchFamily="34" charset="0"/>
                <a:cs typeface="Arial" panose="020B0604020202020204" pitchFamily="34" charset="0"/>
              </a:rPr>
              <a:t>post-it</a:t>
            </a:r>
            <a:r>
              <a:rPr lang="en-GB" b="1" dirty="0">
                <a:latin typeface="Century Gothic" panose="020B0502020202020204" pitchFamily="34" charset="0"/>
                <a:cs typeface="Arial" panose="020B0604020202020204" pitchFamily="34" charset="0"/>
              </a:rPr>
              <a:t> notes</a:t>
            </a:r>
          </a:p>
          <a:p>
            <a:pPr>
              <a:spcBef>
                <a:spcPts val="0"/>
              </a:spcBef>
              <a:spcAft>
                <a:spcPts val="225"/>
              </a:spcAft>
            </a:pPr>
            <a:r>
              <a:rPr lang="en-GB" b="1" dirty="0">
                <a:latin typeface="Century Gothic" panose="020B0502020202020204" pitchFamily="34" charset="0"/>
                <a:cs typeface="Arial" panose="020B0604020202020204" pitchFamily="34" charset="0"/>
              </a:rPr>
              <a:t> Photography</a:t>
            </a:r>
          </a:p>
          <a:p>
            <a:pPr>
              <a:spcBef>
                <a:spcPts val="0"/>
              </a:spcBef>
              <a:spcAft>
                <a:spcPts val="225"/>
              </a:spcAft>
            </a:pPr>
            <a:endParaRPr lang="en-GB" dirty="0">
              <a:latin typeface="Century Gothic" panose="020B0502020202020204" pitchFamily="34" charset="0"/>
              <a:cs typeface="Arial" panose="020B0604020202020204" pitchFamily="34" charset="0"/>
            </a:endParaRPr>
          </a:p>
          <a:p>
            <a:pPr>
              <a:spcBef>
                <a:spcPts val="0"/>
              </a:spcBef>
              <a:spcAft>
                <a:spcPts val="225"/>
              </a:spcAft>
            </a:pPr>
            <a:endParaRPr lang="en-GB" dirty="0">
              <a:latin typeface="Century Gothic" panose="020B0502020202020204" pitchFamily="34" charset="0"/>
              <a:cs typeface="Arial" panose="020B0604020202020204" pitchFamily="34" charset="0"/>
            </a:endParaRPr>
          </a:p>
          <a:p>
            <a:endParaRPr lang="en-US" sz="2000" dirty="0"/>
          </a:p>
        </p:txBody>
      </p:sp>
      <p:pic>
        <p:nvPicPr>
          <p:cNvPr id="4" name="Picture 3">
            <a:extLst>
              <a:ext uri="{FF2B5EF4-FFF2-40B4-BE49-F238E27FC236}">
                <a16:creationId xmlns:a16="http://schemas.microsoft.com/office/drawing/2014/main" id="{82DEECB0-5DA8-4756-98F8-DD4B074BF59C}"/>
              </a:ext>
            </a:extLst>
          </p:cNvPr>
          <p:cNvPicPr>
            <a:picLocks noChangeAspect="1"/>
          </p:cNvPicPr>
          <p:nvPr/>
        </p:nvPicPr>
        <p:blipFill>
          <a:blip r:embed="rId2" cstate="print"/>
          <a:stretch>
            <a:fillRect/>
          </a:stretch>
        </p:blipFill>
        <p:spPr>
          <a:xfrm>
            <a:off x="9105276" y="5216797"/>
            <a:ext cx="1461541" cy="1527976"/>
          </a:xfrm>
          <a:prstGeom prst="rect">
            <a:avLst/>
          </a:prstGeom>
        </p:spPr>
      </p:pic>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E2E4A-A6F6-B3EE-0263-A29F54F35985}"/>
              </a:ext>
            </a:extLst>
          </p:cNvPr>
          <p:cNvPicPr>
            <a:picLocks noChangeAspect="1"/>
          </p:cNvPicPr>
          <p:nvPr/>
        </p:nvPicPr>
        <p:blipFill>
          <a:blip r:embed="rId2"/>
          <a:stretch>
            <a:fillRect/>
          </a:stretch>
        </p:blipFill>
        <p:spPr>
          <a:xfrm>
            <a:off x="0" y="1789394"/>
            <a:ext cx="11762383" cy="3097566"/>
          </a:xfrm>
          <a:prstGeom prst="rect">
            <a:avLst/>
          </a:prstGeom>
        </p:spPr>
      </p:pic>
    </p:spTree>
    <p:extLst>
      <p:ext uri="{BB962C8B-B14F-4D97-AF65-F5344CB8AC3E}">
        <p14:creationId xmlns:p14="http://schemas.microsoft.com/office/powerpoint/2010/main" val="340240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CF410-C41C-8D92-ACB4-21605D97511C}"/>
              </a:ext>
            </a:extLst>
          </p:cNvPr>
          <p:cNvPicPr>
            <a:picLocks noChangeAspect="1"/>
          </p:cNvPicPr>
          <p:nvPr/>
        </p:nvPicPr>
        <p:blipFill>
          <a:blip r:embed="rId2"/>
          <a:stretch>
            <a:fillRect/>
          </a:stretch>
        </p:blipFill>
        <p:spPr>
          <a:xfrm>
            <a:off x="237067" y="2782974"/>
            <a:ext cx="11414024" cy="1176705"/>
          </a:xfrm>
          <a:prstGeom prst="rect">
            <a:avLst/>
          </a:prstGeom>
        </p:spPr>
      </p:pic>
    </p:spTree>
    <p:extLst>
      <p:ext uri="{BB962C8B-B14F-4D97-AF65-F5344CB8AC3E}">
        <p14:creationId xmlns:p14="http://schemas.microsoft.com/office/powerpoint/2010/main" val="417870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BC894-4112-48F2-2E68-FE9C242A3802}"/>
              </a:ext>
            </a:extLst>
          </p:cNvPr>
          <p:cNvPicPr>
            <a:picLocks noChangeAspect="1"/>
          </p:cNvPicPr>
          <p:nvPr/>
        </p:nvPicPr>
        <p:blipFill>
          <a:blip r:embed="rId2"/>
          <a:stretch>
            <a:fillRect/>
          </a:stretch>
        </p:blipFill>
        <p:spPr>
          <a:xfrm>
            <a:off x="123518" y="596754"/>
            <a:ext cx="11944964" cy="5664491"/>
          </a:xfrm>
          <a:prstGeom prst="rect">
            <a:avLst/>
          </a:prstGeom>
        </p:spPr>
      </p:pic>
    </p:spTree>
    <p:extLst>
      <p:ext uri="{BB962C8B-B14F-4D97-AF65-F5344CB8AC3E}">
        <p14:creationId xmlns:p14="http://schemas.microsoft.com/office/powerpoint/2010/main" val="188995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27545-1F98-06A0-1EDC-1DDAF2F96C8E}"/>
              </a:ext>
            </a:extLst>
          </p:cNvPr>
          <p:cNvPicPr>
            <a:picLocks noChangeAspect="1"/>
          </p:cNvPicPr>
          <p:nvPr/>
        </p:nvPicPr>
        <p:blipFill>
          <a:blip r:embed="rId2"/>
          <a:stretch>
            <a:fillRect/>
          </a:stretch>
        </p:blipFill>
        <p:spPr>
          <a:xfrm>
            <a:off x="113992" y="653907"/>
            <a:ext cx="11964015" cy="5550185"/>
          </a:xfrm>
          <a:prstGeom prst="rect">
            <a:avLst/>
          </a:prstGeom>
        </p:spPr>
      </p:pic>
    </p:spTree>
    <p:extLst>
      <p:ext uri="{BB962C8B-B14F-4D97-AF65-F5344CB8AC3E}">
        <p14:creationId xmlns:p14="http://schemas.microsoft.com/office/powerpoint/2010/main" val="188449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2B470-BD79-46E2-F54C-10ACCFF5E2DA}"/>
              </a:ext>
            </a:extLst>
          </p:cNvPr>
          <p:cNvPicPr>
            <a:picLocks noChangeAspect="1"/>
          </p:cNvPicPr>
          <p:nvPr/>
        </p:nvPicPr>
        <p:blipFill>
          <a:blip r:embed="rId2"/>
          <a:stretch>
            <a:fillRect/>
          </a:stretch>
        </p:blipFill>
        <p:spPr>
          <a:xfrm>
            <a:off x="215598" y="866643"/>
            <a:ext cx="11760804" cy="5124713"/>
          </a:xfrm>
          <a:prstGeom prst="rect">
            <a:avLst/>
          </a:prstGeom>
        </p:spPr>
      </p:pic>
    </p:spTree>
    <p:extLst>
      <p:ext uri="{BB962C8B-B14F-4D97-AF65-F5344CB8AC3E}">
        <p14:creationId xmlns:p14="http://schemas.microsoft.com/office/powerpoint/2010/main" val="21206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ED776-21E4-04B3-CEEA-84CF250282BF}"/>
              </a:ext>
            </a:extLst>
          </p:cNvPr>
          <p:cNvPicPr>
            <a:picLocks noChangeAspect="1"/>
          </p:cNvPicPr>
          <p:nvPr/>
        </p:nvPicPr>
        <p:blipFill>
          <a:blip r:embed="rId2"/>
          <a:stretch>
            <a:fillRect/>
          </a:stretch>
        </p:blipFill>
        <p:spPr>
          <a:xfrm>
            <a:off x="3870960" y="144621"/>
            <a:ext cx="5567679" cy="6658743"/>
          </a:xfrm>
          <a:prstGeom prst="rect">
            <a:avLst/>
          </a:prstGeom>
        </p:spPr>
      </p:pic>
    </p:spTree>
    <p:extLst>
      <p:ext uri="{BB962C8B-B14F-4D97-AF65-F5344CB8AC3E}">
        <p14:creationId xmlns:p14="http://schemas.microsoft.com/office/powerpoint/2010/main" val="3302732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TotalTime>
  <Words>848</Words>
  <Application>Microsoft Office PowerPoint</Application>
  <PresentationFormat>Widescreen</PresentationFormat>
  <Paragraphs>130</Paragraphs>
  <Slides>22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Aptos Display</vt:lpstr>
      <vt:lpstr>Aptos Narrow</vt:lpstr>
      <vt:lpstr>Arial</vt:lpstr>
      <vt:lpstr>Calibri</vt:lpstr>
      <vt:lpstr>Century Gothic</vt:lpstr>
      <vt:lpstr>Verdana</vt:lpstr>
      <vt:lpstr>Office Theme</vt:lpstr>
      <vt:lpstr>PowerPoint Presentation</vt:lpstr>
      <vt:lpstr>South Warwickshire Local Plan Public Meeting 25th Jan 2025</vt:lpstr>
      <vt:lpstr>SOUTH WARWICKSHIRE LOCAL PLAN  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BW Sites and Dwelling capacity</vt:lpstr>
      <vt:lpstr>What about the Green belt…?</vt:lpstr>
      <vt:lpstr>PowerPoint Presentation</vt:lpstr>
      <vt:lpstr>Other points to note…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Delve</dc:creator>
  <cp:lastModifiedBy>Bearley Parish Council</cp:lastModifiedBy>
  <cp:revision>16</cp:revision>
  <dcterms:created xsi:type="dcterms:W3CDTF">2025-01-19T18:03:22Z</dcterms:created>
  <dcterms:modified xsi:type="dcterms:W3CDTF">2025-01-25T12:43:20Z</dcterms:modified>
</cp:coreProperties>
</file>